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heme/theme9.xml" ContentType="application/vnd.openxmlformats-officedocument.theme+xml"/>
  <Override PartName="/ppt/theme/theme10.xml" ContentType="application/vnd.openxmlformats-officedocument.theme+xml"/>
  <Override PartName="/ppt/tags/tag33.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3.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5.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6.xml" ContentType="application/vnd.openxmlformats-officedocument.presentationml.notesSlide+xml"/>
  <Override PartName="/ppt/charts/chart15.xml" ContentType="application/vnd.openxmlformats-officedocument.drawingml.chart+xml"/>
  <Override PartName="/ppt/notesSlides/notesSlide7.xml" ContentType="application/vnd.openxmlformats-officedocument.presentationml.notesSlide+xml"/>
  <Override PartName="/ppt/charts/chart16.xml" ContentType="application/vnd.openxmlformats-officedocument.drawingml.chart+xml"/>
  <Override PartName="/ppt/notesSlides/notesSlide8.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723" r:id="rId2"/>
    <p:sldMasterId id="2147483663" r:id="rId3"/>
    <p:sldMasterId id="2147483713" r:id="rId4"/>
    <p:sldMasterId id="2147483677" r:id="rId5"/>
    <p:sldMasterId id="2147483741" r:id="rId6"/>
    <p:sldMasterId id="2147483745" r:id="rId7"/>
    <p:sldMasterId id="2147483757" r:id="rId8"/>
  </p:sldMasterIdLst>
  <p:notesMasterIdLst>
    <p:notesMasterId r:id="rId30"/>
  </p:notesMasterIdLst>
  <p:handoutMasterIdLst>
    <p:handoutMasterId r:id="rId31"/>
  </p:handoutMasterIdLst>
  <p:sldIdLst>
    <p:sldId id="268" r:id="rId9"/>
    <p:sldId id="351" r:id="rId10"/>
    <p:sldId id="276" r:id="rId11"/>
    <p:sldId id="277" r:id="rId12"/>
    <p:sldId id="349" r:id="rId13"/>
    <p:sldId id="357" r:id="rId14"/>
    <p:sldId id="353" r:id="rId15"/>
    <p:sldId id="324" r:id="rId16"/>
    <p:sldId id="344" r:id="rId17"/>
    <p:sldId id="355" r:id="rId18"/>
    <p:sldId id="281" r:id="rId19"/>
    <p:sldId id="283" r:id="rId20"/>
    <p:sldId id="356" r:id="rId21"/>
    <p:sldId id="361" r:id="rId22"/>
    <p:sldId id="358" r:id="rId23"/>
    <p:sldId id="306" r:id="rId24"/>
    <p:sldId id="309" r:id="rId25"/>
    <p:sldId id="359" r:id="rId26"/>
    <p:sldId id="360" r:id="rId27"/>
    <p:sldId id="312" r:id="rId28"/>
    <p:sldId id="332" r:id="rId29"/>
  </p:sldIdLst>
  <p:sldSz cx="9144000" cy="6858000" type="screen4x3"/>
  <p:notesSz cx="9271000" cy="6985000"/>
  <p:custDataLst>
    <p:tags r:id="rId32"/>
  </p:custDataLst>
  <p:defaultTex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D738"/>
    <a:srgbClr val="E6E6E6"/>
    <a:srgbClr val="7A2280"/>
    <a:srgbClr val="1E8406"/>
    <a:srgbClr val="4655A5"/>
    <a:srgbClr val="145D04"/>
    <a:srgbClr val="797979"/>
    <a:srgbClr val="333333"/>
    <a:srgbClr val="9400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94629" autoAdjust="0"/>
  </p:normalViewPr>
  <p:slideViewPr>
    <p:cSldViewPr snapToGrid="0" showGuides="1">
      <p:cViewPr>
        <p:scale>
          <a:sx n="100" d="100"/>
          <a:sy n="100" d="100"/>
        </p:scale>
        <p:origin x="-480" y="-162"/>
      </p:cViewPr>
      <p:guideLst>
        <p:guide orient="horz" pos="4144"/>
        <p:guide orient="horz" pos="174"/>
        <p:guide orient="horz" pos="3192"/>
        <p:guide orient="horz" pos="2873"/>
        <p:guide orient="horz" pos="1134"/>
        <p:guide orient="horz" pos="810"/>
        <p:guide orient="horz" pos="3509"/>
        <p:guide orient="horz" pos="3668"/>
        <p:guide pos="180"/>
        <p:guide pos="5578"/>
        <p:guide pos="2880"/>
        <p:guide pos="814"/>
        <p:guide pos="5260"/>
        <p:guide pos="3040"/>
        <p:guide pos="3830"/>
        <p:guide pos="2719"/>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b="1" i="0" baseline="0" dirty="0" smtClean="0">
                <a:effectLst/>
              </a:rPr>
              <a:t>What is your first association when someone mentions the European Union? </a:t>
            </a:r>
            <a:endParaRPr lang="en-US" sz="1000" dirty="0" smtClean="0">
              <a:effectLst/>
            </a:endParaRPr>
          </a:p>
          <a:p>
            <a:pPr>
              <a:defRPr sz="1000"/>
            </a:pPr>
            <a:r>
              <a:rPr lang="en-US" sz="1000" b="1" i="0" u="none" strike="noStrike" baseline="0" noProof="0" dirty="0" smtClean="0">
                <a:effectLst/>
              </a:rPr>
              <a:t>SPONTANEOUS ANSWERS</a:t>
            </a:r>
            <a:endParaRPr lang="sr-Latn-RS" sz="1000" b="1" noProof="0" dirty="0"/>
          </a:p>
        </c:rich>
      </c:tx>
      <c:layout>
        <c:manualLayout>
          <c:xMode val="edge"/>
          <c:yMode val="edge"/>
          <c:x val="8.4436522129806013E-2"/>
          <c:y val="3.7831456329034001E-2"/>
        </c:manualLayout>
      </c:layout>
      <c:overlay val="0"/>
    </c:title>
    <c:autoTitleDeleted val="0"/>
    <c:plotArea>
      <c:layout>
        <c:manualLayout>
          <c:layoutTarget val="inner"/>
          <c:xMode val="edge"/>
          <c:yMode val="edge"/>
          <c:x val="0.39569884442473591"/>
          <c:y val="0.15555188504959983"/>
          <c:w val="0.48918065308527803"/>
          <c:h val="0.81626363444583294"/>
        </c:manualLayout>
      </c:layout>
      <c:barChart>
        <c:barDir val="bar"/>
        <c:grouping val="clustered"/>
        <c:varyColors val="0"/>
        <c:ser>
          <c:idx val="0"/>
          <c:order val="0"/>
          <c:tx>
            <c:strRef>
              <c:f>Sheet1!$B$1</c:f>
              <c:strCache>
                <c:ptCount val="1"/>
                <c:pt idx="0">
                  <c:v>Series 1</c:v>
                </c:pt>
              </c:strCache>
            </c:strRef>
          </c:tx>
          <c:invertIfNegative val="0"/>
          <c:dPt>
            <c:idx val="0"/>
            <c:invertIfNegative val="0"/>
            <c:bubble3D val="0"/>
            <c:spPr>
              <a:solidFill>
                <a:srgbClr val="92D050"/>
              </a:solidFill>
            </c:spPr>
          </c:dPt>
          <c:dPt>
            <c:idx val="2"/>
            <c:invertIfNegative val="0"/>
            <c:bubble3D val="0"/>
            <c:spPr>
              <a:solidFill>
                <a:srgbClr val="00B0F0"/>
              </a:solidFill>
            </c:spPr>
          </c:dPt>
          <c:dPt>
            <c:idx val="3"/>
            <c:invertIfNegative val="0"/>
            <c:bubble3D val="0"/>
            <c:spPr>
              <a:solidFill>
                <a:srgbClr val="92D050"/>
              </a:solidFill>
            </c:spPr>
          </c:dPt>
          <c:dPt>
            <c:idx val="4"/>
            <c:invertIfNegative val="0"/>
            <c:bubble3D val="0"/>
            <c:spPr>
              <a:solidFill>
                <a:srgbClr val="00B0F0"/>
              </a:solidFill>
            </c:spPr>
          </c:dPt>
          <c:dPt>
            <c:idx val="5"/>
            <c:invertIfNegative val="0"/>
            <c:bubble3D val="0"/>
            <c:spPr>
              <a:solidFill>
                <a:srgbClr val="92D050"/>
              </a:solidFill>
            </c:spPr>
          </c:dPt>
          <c:dPt>
            <c:idx val="6"/>
            <c:invertIfNegative val="0"/>
            <c:bubble3D val="0"/>
            <c:spPr>
              <a:solidFill>
                <a:srgbClr val="92D050"/>
              </a:solidFill>
            </c:spPr>
          </c:dPt>
          <c:dPt>
            <c:idx val="8"/>
            <c:invertIfNegative val="0"/>
            <c:bubble3D val="0"/>
            <c:spPr>
              <a:solidFill>
                <a:srgbClr val="92D050"/>
              </a:solidFill>
            </c:spPr>
          </c:dPt>
          <c:dPt>
            <c:idx val="9"/>
            <c:invertIfNegative val="0"/>
            <c:bubble3D val="0"/>
            <c:spPr>
              <a:solidFill>
                <a:srgbClr val="00B0F0"/>
              </a:solidFill>
            </c:spPr>
          </c:dPt>
          <c:dPt>
            <c:idx val="16"/>
            <c:invertIfNegative val="0"/>
            <c:bubble3D val="0"/>
            <c:spPr>
              <a:solidFill>
                <a:srgbClr val="00B0F0"/>
              </a:solidFill>
            </c:spPr>
          </c:dPt>
          <c:dPt>
            <c:idx val="17"/>
            <c:invertIfNegative val="0"/>
            <c:bubble3D val="0"/>
            <c:spPr>
              <a:solidFill>
                <a:srgbClr val="797979"/>
              </a:solidFill>
            </c:spPr>
          </c:dPt>
          <c:dPt>
            <c:idx val="18"/>
            <c:invertIfNegative val="0"/>
            <c:bubble3D val="0"/>
            <c:spPr>
              <a:solidFill>
                <a:srgbClr val="797979"/>
              </a:solidFill>
            </c:spPr>
          </c:dPt>
          <c:dLbls>
            <c:txPr>
              <a:bodyPr/>
              <a:lstStyle/>
              <a:p>
                <a:pPr>
                  <a:defRPr sz="1000"/>
                </a:pPr>
                <a:endParaRPr lang="en-US"/>
              </a:p>
            </c:txPr>
            <c:showLegendKey val="0"/>
            <c:showVal val="1"/>
            <c:showCatName val="0"/>
            <c:showSerName val="0"/>
            <c:showPercent val="0"/>
            <c:showBubbleSize val="0"/>
            <c:showLeaderLines val="0"/>
          </c:dLbls>
          <c:cat>
            <c:strRef>
              <c:f>Sheet1!$A$2:$A$20</c:f>
              <c:strCache>
                <c:ptCount val="19"/>
                <c:pt idx="0">
                  <c:v>Better life, better future</c:v>
                </c:pt>
                <c:pt idx="1">
                  <c:v>Negative things only</c:v>
                </c:pt>
                <c:pt idx="2">
                  <c:v>Nothing</c:v>
                </c:pt>
                <c:pt idx="3">
                  <c:v>Better standard, higher salaries and pensions, investments, prosperity</c:v>
                </c:pt>
                <c:pt idx="4">
                  <c:v>Union, EU countries, symbols of EU (flag, stars, euro)</c:v>
                </c:pt>
                <c:pt idx="5">
                  <c:v>Better chance for employment, work and study in EU</c:v>
                </c:pt>
                <c:pt idx="6">
                  <c:v>Traveling</c:v>
                </c:pt>
                <c:pt idx="7">
                  <c:v>Conditions, pressure, blackmail</c:v>
                </c:pt>
                <c:pt idx="8">
                  <c:v>Law, order, fight against the crime and coruption</c:v>
                </c:pt>
                <c:pt idx="9">
                  <c:v>Negotiations, accession, stabilization</c:v>
                </c:pt>
                <c:pt idx="10">
                  <c:v>Loss of national identity, sovereignty</c:v>
                </c:pt>
                <c:pt idx="11">
                  <c:v>The rich countries that dominate the poor</c:v>
                </c:pt>
                <c:pt idx="12">
                  <c:v>Utopia, a dream, an unreachable goal</c:v>
                </c:pt>
                <c:pt idx="13">
                  <c:v>Higher unemployment, worse standard</c:v>
                </c:pt>
                <c:pt idx="14">
                  <c:v>Fraud, lies, thieves, distrust, skepticism</c:v>
                </c:pt>
                <c:pt idx="15">
                  <c:v>Recognition of Kosovo, NATO, bombing, Hague</c:v>
                </c:pt>
                <c:pt idx="16">
                  <c:v>Germany</c:v>
                </c:pt>
                <c:pt idx="17">
                  <c:v>Other</c:v>
                </c:pt>
                <c:pt idx="18">
                  <c:v>Do not know / No answer</c:v>
                </c:pt>
              </c:strCache>
            </c:strRef>
          </c:cat>
          <c:val>
            <c:numRef>
              <c:f>Sheet1!$B$2:$B$20</c:f>
              <c:numCache>
                <c:formatCode>0\%</c:formatCode>
                <c:ptCount val="19"/>
                <c:pt idx="0">
                  <c:v>22.917996171479853</c:v>
                </c:pt>
                <c:pt idx="1">
                  <c:v>13.204668967359234</c:v>
                </c:pt>
                <c:pt idx="2">
                  <c:v>8.7346532701123163</c:v>
                </c:pt>
                <c:pt idx="3">
                  <c:v>6.6125247230616537</c:v>
                </c:pt>
                <c:pt idx="4">
                  <c:v>5.5246597974619887</c:v>
                </c:pt>
                <c:pt idx="5">
                  <c:v>5.0027666529078116</c:v>
                </c:pt>
                <c:pt idx="6">
                  <c:v>4.4394942489939258</c:v>
                </c:pt>
                <c:pt idx="7">
                  <c:v>3.9241996496960607</c:v>
                </c:pt>
                <c:pt idx="8">
                  <c:v>3.7172349738042101</c:v>
                </c:pt>
                <c:pt idx="9">
                  <c:v>3.1140582406571808</c:v>
                </c:pt>
                <c:pt idx="10">
                  <c:v>2.3546219021460746</c:v>
                </c:pt>
                <c:pt idx="11">
                  <c:v>2.3091549960574209</c:v>
                </c:pt>
                <c:pt idx="12">
                  <c:v>2.1978018633096914</c:v>
                </c:pt>
                <c:pt idx="13">
                  <c:v>2.0039501973042877</c:v>
                </c:pt>
                <c:pt idx="14">
                  <c:v>1.8114514012204879</c:v>
                </c:pt>
                <c:pt idx="15">
                  <c:v>1.8027876057644063</c:v>
                </c:pt>
                <c:pt idx="16">
                  <c:v>1.3941614505399034</c:v>
                </c:pt>
                <c:pt idx="17">
                  <c:v>6.0451629869467336</c:v>
                </c:pt>
                <c:pt idx="18">
                  <c:v>2.8886509011778907</c:v>
                </c:pt>
              </c:numCache>
            </c:numRef>
          </c:val>
        </c:ser>
        <c:dLbls>
          <c:showLegendKey val="0"/>
          <c:showVal val="0"/>
          <c:showCatName val="0"/>
          <c:showSerName val="0"/>
          <c:showPercent val="0"/>
          <c:showBubbleSize val="0"/>
        </c:dLbls>
        <c:gapWidth val="12"/>
        <c:overlap val="36"/>
        <c:axId val="7148672"/>
        <c:axId val="7150208"/>
      </c:barChart>
      <c:catAx>
        <c:axId val="7148672"/>
        <c:scaling>
          <c:orientation val="maxMin"/>
        </c:scaling>
        <c:delete val="0"/>
        <c:axPos val="l"/>
        <c:majorTickMark val="out"/>
        <c:minorTickMark val="none"/>
        <c:tickLblPos val="nextTo"/>
        <c:txPr>
          <a:bodyPr/>
          <a:lstStyle/>
          <a:p>
            <a:pPr>
              <a:defRPr sz="900"/>
            </a:pPr>
            <a:endParaRPr lang="en-US"/>
          </a:p>
        </c:txPr>
        <c:crossAx val="7150208"/>
        <c:crosses val="autoZero"/>
        <c:auto val="1"/>
        <c:lblAlgn val="ctr"/>
        <c:lblOffset val="100"/>
        <c:noMultiLvlLbl val="0"/>
      </c:catAx>
      <c:valAx>
        <c:axId val="7150208"/>
        <c:scaling>
          <c:orientation val="minMax"/>
          <c:max val="50"/>
        </c:scaling>
        <c:delete val="1"/>
        <c:axPos val="t"/>
        <c:numFmt formatCode="0\%" sourceLinked="1"/>
        <c:majorTickMark val="out"/>
        <c:minorTickMark val="none"/>
        <c:tickLblPos val="nextTo"/>
        <c:crossAx val="7148672"/>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sr-Latn-RS" sz="1000" noProof="0"/>
            </a:pPr>
            <a:r>
              <a:rPr lang="en-US" sz="1000" b="1" i="0" baseline="0" dirty="0" smtClean="0">
                <a:effectLst/>
              </a:rPr>
              <a:t>When do you think Serbia will join the EU? </a:t>
            </a:r>
            <a:endParaRPr lang="en-US" sz="1000" dirty="0">
              <a:effectLst/>
            </a:endParaRPr>
          </a:p>
        </c:rich>
      </c:tx>
      <c:layout/>
      <c:overlay val="0"/>
    </c:title>
    <c:autoTitleDeleted val="0"/>
    <c:plotArea>
      <c:layout/>
      <c:barChart>
        <c:barDir val="bar"/>
        <c:grouping val="clustered"/>
        <c:varyColors val="0"/>
        <c:ser>
          <c:idx val="0"/>
          <c:order val="0"/>
          <c:tx>
            <c:strRef>
              <c:f>Sheet1!$B$1</c:f>
              <c:strCache>
                <c:ptCount val="1"/>
                <c:pt idx="0">
                  <c:v>Series 1</c:v>
                </c:pt>
              </c:strCache>
            </c:strRef>
          </c:tx>
          <c:invertIfNegative val="0"/>
          <c:dPt>
            <c:idx val="0"/>
            <c:invertIfNegative val="0"/>
            <c:bubble3D val="0"/>
            <c:spPr>
              <a:solidFill>
                <a:srgbClr val="145D04"/>
              </a:solidFill>
            </c:spPr>
          </c:dPt>
          <c:dPt>
            <c:idx val="1"/>
            <c:invertIfNegative val="0"/>
            <c:bubble3D val="0"/>
            <c:spPr>
              <a:solidFill>
                <a:srgbClr val="1E8406"/>
              </a:solidFill>
            </c:spPr>
          </c:dPt>
          <c:dPt>
            <c:idx val="2"/>
            <c:invertIfNegative val="0"/>
            <c:bubble3D val="0"/>
            <c:spPr>
              <a:solidFill>
                <a:srgbClr val="92D050"/>
              </a:solidFill>
            </c:spPr>
          </c:dPt>
          <c:dPt>
            <c:idx val="4"/>
            <c:invertIfNegative val="0"/>
            <c:bubble3D val="0"/>
            <c:spPr>
              <a:solidFill>
                <a:schemeClr val="bg1">
                  <a:lumMod val="65000"/>
                </a:schemeClr>
              </a:solidFill>
            </c:spPr>
          </c:dPt>
          <c:dLbls>
            <c:txPr>
              <a:bodyPr/>
              <a:lstStyle/>
              <a:p>
                <a:pPr>
                  <a:defRPr sz="1000"/>
                </a:pPr>
                <a:endParaRPr lang="en-US"/>
              </a:p>
            </c:txPr>
            <c:showLegendKey val="0"/>
            <c:showVal val="1"/>
            <c:showCatName val="0"/>
            <c:showSerName val="0"/>
            <c:showPercent val="0"/>
            <c:showBubbleSize val="0"/>
            <c:showLeaderLines val="0"/>
          </c:dLbls>
          <c:cat>
            <c:strRef>
              <c:f>Sheet1!$A$2:$A$6</c:f>
              <c:strCache>
                <c:ptCount val="5"/>
                <c:pt idx="0">
                  <c:v>In 2020.</c:v>
                </c:pt>
                <c:pt idx="1">
                  <c:v>In about 10 years.</c:v>
                </c:pt>
                <c:pt idx="2">
                  <c:v>Not before 2030. </c:v>
                </c:pt>
                <c:pt idx="3">
                  <c:v>Never </c:v>
                </c:pt>
                <c:pt idx="4">
                  <c:v>Don’t know </c:v>
                </c:pt>
              </c:strCache>
            </c:strRef>
          </c:cat>
          <c:val>
            <c:numRef>
              <c:f>Sheet1!$B$2:$B$6</c:f>
              <c:numCache>
                <c:formatCode>0\%</c:formatCode>
                <c:ptCount val="5"/>
                <c:pt idx="0">
                  <c:v>27.2</c:v>
                </c:pt>
                <c:pt idx="1">
                  <c:v>24</c:v>
                </c:pt>
                <c:pt idx="2">
                  <c:v>8.5</c:v>
                </c:pt>
                <c:pt idx="3">
                  <c:v>20.5</c:v>
                </c:pt>
                <c:pt idx="4">
                  <c:v>19.7</c:v>
                </c:pt>
              </c:numCache>
            </c:numRef>
          </c:val>
        </c:ser>
        <c:dLbls>
          <c:showLegendKey val="0"/>
          <c:showVal val="0"/>
          <c:showCatName val="0"/>
          <c:showSerName val="0"/>
          <c:showPercent val="0"/>
          <c:showBubbleSize val="0"/>
        </c:dLbls>
        <c:gapWidth val="50"/>
        <c:axId val="22958848"/>
        <c:axId val="22960384"/>
      </c:barChart>
      <c:catAx>
        <c:axId val="22958848"/>
        <c:scaling>
          <c:orientation val="maxMin"/>
        </c:scaling>
        <c:delete val="0"/>
        <c:axPos val="l"/>
        <c:majorTickMark val="out"/>
        <c:minorTickMark val="none"/>
        <c:tickLblPos val="nextTo"/>
        <c:spPr>
          <a:ln>
            <a:noFill/>
          </a:ln>
        </c:spPr>
        <c:txPr>
          <a:bodyPr/>
          <a:lstStyle/>
          <a:p>
            <a:pPr>
              <a:defRPr sz="1000"/>
            </a:pPr>
            <a:endParaRPr lang="en-US"/>
          </a:p>
        </c:txPr>
        <c:crossAx val="22960384"/>
        <c:crosses val="autoZero"/>
        <c:auto val="1"/>
        <c:lblAlgn val="ctr"/>
        <c:lblOffset val="100"/>
        <c:noMultiLvlLbl val="0"/>
      </c:catAx>
      <c:valAx>
        <c:axId val="22960384"/>
        <c:scaling>
          <c:orientation val="minMax"/>
        </c:scaling>
        <c:delete val="1"/>
        <c:axPos val="t"/>
        <c:numFmt formatCode="0\%" sourceLinked="1"/>
        <c:majorTickMark val="out"/>
        <c:minorTickMark val="none"/>
        <c:tickLblPos val="nextTo"/>
        <c:crossAx val="229588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b="1" i="0" baseline="0" dirty="0" smtClean="0">
                <a:effectLst/>
              </a:rPr>
              <a:t>Advantages or disadvantages from the EU membership </a:t>
            </a:r>
            <a:endParaRPr lang="en-US" sz="1000" dirty="0">
              <a:effectLst/>
            </a:endParaRPr>
          </a:p>
        </c:rich>
      </c:tx>
      <c:layout/>
      <c:overlay val="0"/>
    </c:title>
    <c:autoTitleDeleted val="0"/>
    <c:plotArea>
      <c:layout/>
      <c:barChart>
        <c:barDir val="col"/>
        <c:grouping val="clustered"/>
        <c:varyColors val="0"/>
        <c:ser>
          <c:idx val="0"/>
          <c:order val="0"/>
          <c:tx>
            <c:strRef>
              <c:f>Sheet1!$B$1</c:f>
              <c:strCache>
                <c:ptCount val="1"/>
                <c:pt idx="0">
                  <c:v>For citizens of member states</c:v>
                </c:pt>
              </c:strCache>
            </c:strRef>
          </c:tx>
          <c:spPr>
            <a:solidFill>
              <a:schemeClr val="bg2"/>
            </a:solidFill>
          </c:spPr>
          <c:invertIfNegative val="0"/>
          <c:dLbls>
            <c:txPr>
              <a:bodyPr/>
              <a:lstStyle/>
              <a:p>
                <a:pPr>
                  <a:defRPr sz="1050"/>
                </a:pPr>
                <a:endParaRPr lang="en-US"/>
              </a:p>
            </c:txPr>
            <c:showLegendKey val="0"/>
            <c:showVal val="1"/>
            <c:showCatName val="0"/>
            <c:showSerName val="0"/>
            <c:showPercent val="0"/>
            <c:showBubbleSize val="0"/>
            <c:showLeaderLines val="0"/>
          </c:dLbls>
          <c:cat>
            <c:strRef>
              <c:f>Sheet1!$A$2:$A$6</c:f>
              <c:strCache>
                <c:ptCount val="5"/>
                <c:pt idx="0">
                  <c:v>Much more advantages</c:v>
                </c:pt>
                <c:pt idx="1">
                  <c:v>Somewhat more advantages</c:v>
                </c:pt>
                <c:pt idx="2">
                  <c:v>Somewhat more disadvantages </c:v>
                </c:pt>
                <c:pt idx="3">
                  <c:v>Much more disadvantages</c:v>
                </c:pt>
                <c:pt idx="4">
                  <c:v>Don’t know/no answer</c:v>
                </c:pt>
              </c:strCache>
            </c:strRef>
          </c:cat>
          <c:val>
            <c:numRef>
              <c:f>Sheet1!$B$2:$B$6</c:f>
              <c:numCache>
                <c:formatCode>0\%</c:formatCode>
                <c:ptCount val="5"/>
                <c:pt idx="0">
                  <c:v>21.6</c:v>
                </c:pt>
                <c:pt idx="1">
                  <c:v>32.1</c:v>
                </c:pt>
                <c:pt idx="2">
                  <c:v>16.399999999999999</c:v>
                </c:pt>
                <c:pt idx="3">
                  <c:v>19</c:v>
                </c:pt>
                <c:pt idx="4">
                  <c:v>10.9</c:v>
                </c:pt>
              </c:numCache>
            </c:numRef>
          </c:val>
        </c:ser>
        <c:ser>
          <c:idx val="1"/>
          <c:order val="1"/>
          <c:tx>
            <c:strRef>
              <c:f>Sheet1!$C$1</c:f>
              <c:strCache>
                <c:ptCount val="1"/>
                <c:pt idx="0">
                  <c:v>For Serbia</c:v>
                </c:pt>
              </c:strCache>
            </c:strRef>
          </c:tx>
          <c:spPr>
            <a:solidFill>
              <a:srgbClr val="4655A5"/>
            </a:solidFill>
          </c:spPr>
          <c:invertIfNegative val="0"/>
          <c:dLbls>
            <c:txPr>
              <a:bodyPr/>
              <a:lstStyle/>
              <a:p>
                <a:pPr>
                  <a:defRPr sz="1050"/>
                </a:pPr>
                <a:endParaRPr lang="en-US"/>
              </a:p>
            </c:txPr>
            <c:showLegendKey val="0"/>
            <c:showVal val="1"/>
            <c:showCatName val="0"/>
            <c:showSerName val="0"/>
            <c:showPercent val="0"/>
            <c:showBubbleSize val="0"/>
            <c:showLeaderLines val="0"/>
          </c:dLbls>
          <c:cat>
            <c:strRef>
              <c:f>Sheet1!$A$2:$A$6</c:f>
              <c:strCache>
                <c:ptCount val="5"/>
                <c:pt idx="0">
                  <c:v>Much more advantages</c:v>
                </c:pt>
                <c:pt idx="1">
                  <c:v>Somewhat more advantages</c:v>
                </c:pt>
                <c:pt idx="2">
                  <c:v>Somewhat more disadvantages </c:v>
                </c:pt>
                <c:pt idx="3">
                  <c:v>Much more disadvantages</c:v>
                </c:pt>
                <c:pt idx="4">
                  <c:v>Don’t know/no answer</c:v>
                </c:pt>
              </c:strCache>
            </c:strRef>
          </c:cat>
          <c:val>
            <c:numRef>
              <c:f>Sheet1!$C$2:$C$6</c:f>
              <c:numCache>
                <c:formatCode>0\%</c:formatCode>
                <c:ptCount val="5"/>
                <c:pt idx="0">
                  <c:v>23.5</c:v>
                </c:pt>
                <c:pt idx="1">
                  <c:v>30</c:v>
                </c:pt>
                <c:pt idx="2">
                  <c:v>15</c:v>
                </c:pt>
                <c:pt idx="3">
                  <c:v>23.9</c:v>
                </c:pt>
                <c:pt idx="4">
                  <c:v>7.6</c:v>
                </c:pt>
              </c:numCache>
            </c:numRef>
          </c:val>
        </c:ser>
        <c:ser>
          <c:idx val="2"/>
          <c:order val="2"/>
          <c:tx>
            <c:strRef>
              <c:f>Sheet1!$D$1</c:f>
              <c:strCache>
                <c:ptCount val="1"/>
                <c:pt idx="0">
                  <c:v>For you personally</c:v>
                </c:pt>
              </c:strCache>
            </c:strRef>
          </c:tx>
          <c:spPr>
            <a:solidFill>
              <a:schemeClr val="accent4"/>
            </a:solidFill>
          </c:spPr>
          <c:invertIfNegative val="0"/>
          <c:dLbls>
            <c:txPr>
              <a:bodyPr/>
              <a:lstStyle/>
              <a:p>
                <a:pPr>
                  <a:defRPr sz="1050"/>
                </a:pPr>
                <a:endParaRPr lang="en-US"/>
              </a:p>
            </c:txPr>
            <c:showLegendKey val="0"/>
            <c:showVal val="1"/>
            <c:showCatName val="0"/>
            <c:showSerName val="0"/>
            <c:showPercent val="0"/>
            <c:showBubbleSize val="0"/>
            <c:showLeaderLines val="0"/>
          </c:dLbls>
          <c:cat>
            <c:strRef>
              <c:f>Sheet1!$A$2:$A$6</c:f>
              <c:strCache>
                <c:ptCount val="5"/>
                <c:pt idx="0">
                  <c:v>Much more advantages</c:v>
                </c:pt>
                <c:pt idx="1">
                  <c:v>Somewhat more advantages</c:v>
                </c:pt>
                <c:pt idx="2">
                  <c:v>Somewhat more disadvantages </c:v>
                </c:pt>
                <c:pt idx="3">
                  <c:v>Much more disadvantages</c:v>
                </c:pt>
                <c:pt idx="4">
                  <c:v>Don’t know/no answer</c:v>
                </c:pt>
              </c:strCache>
            </c:strRef>
          </c:cat>
          <c:val>
            <c:numRef>
              <c:f>Sheet1!$D$2:$D$6</c:f>
              <c:numCache>
                <c:formatCode>0\%</c:formatCode>
                <c:ptCount val="5"/>
                <c:pt idx="0">
                  <c:v>17.100000000000001</c:v>
                </c:pt>
                <c:pt idx="1">
                  <c:v>29.9</c:v>
                </c:pt>
                <c:pt idx="2">
                  <c:v>12.7</c:v>
                </c:pt>
                <c:pt idx="3">
                  <c:v>22.2</c:v>
                </c:pt>
                <c:pt idx="4">
                  <c:v>18.100000000000001</c:v>
                </c:pt>
              </c:numCache>
            </c:numRef>
          </c:val>
        </c:ser>
        <c:dLbls>
          <c:showLegendKey val="0"/>
          <c:showVal val="1"/>
          <c:showCatName val="0"/>
          <c:showSerName val="0"/>
          <c:showPercent val="0"/>
          <c:showBubbleSize val="0"/>
        </c:dLbls>
        <c:gapWidth val="150"/>
        <c:overlap val="-5"/>
        <c:axId val="23033728"/>
        <c:axId val="23035264"/>
      </c:barChart>
      <c:catAx>
        <c:axId val="23033728"/>
        <c:scaling>
          <c:orientation val="minMax"/>
        </c:scaling>
        <c:delete val="0"/>
        <c:axPos val="b"/>
        <c:majorTickMark val="none"/>
        <c:minorTickMark val="none"/>
        <c:tickLblPos val="nextTo"/>
        <c:txPr>
          <a:bodyPr/>
          <a:lstStyle/>
          <a:p>
            <a:pPr>
              <a:defRPr sz="1000"/>
            </a:pPr>
            <a:endParaRPr lang="en-US"/>
          </a:p>
        </c:txPr>
        <c:crossAx val="23035264"/>
        <c:crosses val="autoZero"/>
        <c:auto val="1"/>
        <c:lblAlgn val="ctr"/>
        <c:lblOffset val="100"/>
        <c:noMultiLvlLbl val="0"/>
      </c:catAx>
      <c:valAx>
        <c:axId val="23035264"/>
        <c:scaling>
          <c:orientation val="minMax"/>
        </c:scaling>
        <c:delete val="1"/>
        <c:axPos val="l"/>
        <c:numFmt formatCode="0\%" sourceLinked="1"/>
        <c:majorTickMark val="out"/>
        <c:minorTickMark val="none"/>
        <c:tickLblPos val="nextTo"/>
        <c:crossAx val="23033728"/>
        <c:crosses val="autoZero"/>
        <c:crossBetween val="between"/>
      </c:valAx>
    </c:plotArea>
    <c:legend>
      <c:legendPos val="t"/>
      <c:layout/>
      <c:overlay val="0"/>
      <c:spPr>
        <a:solidFill>
          <a:schemeClr val="bg1">
            <a:lumMod val="85000"/>
          </a:schemeClr>
        </a:solidFill>
      </c:spPr>
    </c:legend>
    <c:plotVisOnly val="1"/>
    <c:dispBlanksAs val="gap"/>
    <c:showDLblsOverMax val="0"/>
  </c:chart>
  <c:txPr>
    <a:bodyPr/>
    <a:lstStyle/>
    <a:p>
      <a:pPr>
        <a:defRPr sz="11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sr-Latn-RS" sz="1000" noProof="0"/>
            </a:pPr>
            <a:r>
              <a:rPr lang="en-US" sz="1000" b="1" i="0" baseline="0" dirty="0" smtClean="0">
                <a:effectLst/>
              </a:rPr>
              <a:t>Please tell me do you expect that the situation in Serbia would get better, stay the same or get worse once Serbia becomes a member of the EU. </a:t>
            </a:r>
            <a:endParaRPr lang="en-US" sz="1000" dirty="0">
              <a:effectLst/>
            </a:endParaRPr>
          </a:p>
        </c:rich>
      </c:tx>
      <c:layout/>
      <c:overlay val="0"/>
    </c:title>
    <c:autoTitleDeleted val="0"/>
    <c:plotArea>
      <c:layout>
        <c:manualLayout>
          <c:layoutTarget val="inner"/>
          <c:xMode val="edge"/>
          <c:yMode val="edge"/>
          <c:x val="0.46205307885977032"/>
          <c:y val="0.21418131439247934"/>
          <c:w val="0.52164458694237881"/>
          <c:h val="0.78275709888440115"/>
        </c:manualLayout>
      </c:layout>
      <c:barChart>
        <c:barDir val="bar"/>
        <c:grouping val="percentStacked"/>
        <c:varyColors val="0"/>
        <c:ser>
          <c:idx val="0"/>
          <c:order val="0"/>
          <c:tx>
            <c:strRef>
              <c:f>Sheet1!$B$1</c:f>
              <c:strCache>
                <c:ptCount val="1"/>
                <c:pt idx="0">
                  <c:v>Would get worse</c:v>
                </c:pt>
              </c:strCache>
            </c:strRef>
          </c:tx>
          <c:invertIfNegative val="0"/>
          <c:dLbls>
            <c:txPr>
              <a:bodyPr/>
              <a:lstStyle/>
              <a:p>
                <a:pPr>
                  <a:defRPr sz="1000">
                    <a:solidFill>
                      <a:schemeClr val="bg1"/>
                    </a:solidFill>
                  </a:defRPr>
                </a:pPr>
                <a:endParaRPr lang="en-US"/>
              </a:p>
            </c:txPr>
            <c:showLegendKey val="0"/>
            <c:showVal val="1"/>
            <c:showCatName val="0"/>
            <c:showSerName val="0"/>
            <c:showPercent val="0"/>
            <c:showBubbleSize val="0"/>
            <c:showLeaderLines val="0"/>
          </c:dLbls>
          <c:cat>
            <c:strRef>
              <c:f>Sheet1!$A$2:$A$12</c:f>
              <c:strCache>
                <c:ptCount val="11"/>
                <c:pt idx="0">
                  <c:v>Investments coming to Serbia</c:v>
                </c:pt>
                <c:pt idx="1">
                  <c:v>Protection of the environment</c:v>
                </c:pt>
                <c:pt idx="2">
                  <c:v>Better salaries and more job opportunities in Serbia and EU </c:v>
                </c:pt>
                <c:pt idx="3">
                  <c:v>Rule of law</c:v>
                </c:pt>
                <c:pt idx="4">
                  <c:v>Social welfare/Social protection of the citizens</c:v>
                </c:pt>
                <c:pt idx="5">
                  <c:v>Export of Serbian products</c:v>
                </c:pt>
                <c:pt idx="6">
                  <c:v>Respect for human and minority rights</c:v>
                </c:pt>
                <c:pt idx="7">
                  <c:v>Quality of education</c:v>
                </c:pt>
                <c:pt idx="8">
                  <c:v>Efficiency of state administration</c:v>
                </c:pt>
                <c:pt idx="9">
                  <c:v>Conditions for agricultural production</c:v>
                </c:pt>
                <c:pt idx="10">
                  <c:v>Corruption in public institutions</c:v>
                </c:pt>
              </c:strCache>
            </c:strRef>
          </c:cat>
          <c:val>
            <c:numRef>
              <c:f>Sheet1!$B$2:$B$12</c:f>
              <c:numCache>
                <c:formatCode>0\%</c:formatCode>
                <c:ptCount val="11"/>
                <c:pt idx="0">
                  <c:v>13.5</c:v>
                </c:pt>
                <c:pt idx="1">
                  <c:v>13.5</c:v>
                </c:pt>
                <c:pt idx="2">
                  <c:v>17.399999999999999</c:v>
                </c:pt>
                <c:pt idx="3">
                  <c:v>16.399999999999999</c:v>
                </c:pt>
                <c:pt idx="4">
                  <c:v>19.3</c:v>
                </c:pt>
                <c:pt idx="5">
                  <c:v>22.7</c:v>
                </c:pt>
                <c:pt idx="6">
                  <c:v>13.5</c:v>
                </c:pt>
                <c:pt idx="7">
                  <c:v>18.2</c:v>
                </c:pt>
                <c:pt idx="8">
                  <c:v>17.899999999999999</c:v>
                </c:pt>
                <c:pt idx="9">
                  <c:v>31.5</c:v>
                </c:pt>
                <c:pt idx="10">
                  <c:v>19.399999999999999</c:v>
                </c:pt>
              </c:numCache>
            </c:numRef>
          </c:val>
        </c:ser>
        <c:ser>
          <c:idx val="1"/>
          <c:order val="1"/>
          <c:tx>
            <c:strRef>
              <c:f>Sheet1!$C$1</c:f>
              <c:strCache>
                <c:ptCount val="1"/>
                <c:pt idx="0">
                  <c:v>It would stay the same</c:v>
                </c:pt>
              </c:strCache>
            </c:strRef>
          </c:tx>
          <c:spPr>
            <a:solidFill>
              <a:schemeClr val="bg1">
                <a:lumMod val="75000"/>
              </a:schemeClr>
            </a:solidFill>
          </c:spPr>
          <c:invertIfNegative val="0"/>
          <c:dLbls>
            <c:txPr>
              <a:bodyPr/>
              <a:lstStyle/>
              <a:p>
                <a:pPr>
                  <a:defRPr sz="1000"/>
                </a:pPr>
                <a:endParaRPr lang="en-US"/>
              </a:p>
            </c:txPr>
            <c:showLegendKey val="0"/>
            <c:showVal val="1"/>
            <c:showCatName val="0"/>
            <c:showSerName val="0"/>
            <c:showPercent val="0"/>
            <c:showBubbleSize val="0"/>
            <c:showLeaderLines val="0"/>
          </c:dLbls>
          <c:cat>
            <c:strRef>
              <c:f>Sheet1!$A$2:$A$12</c:f>
              <c:strCache>
                <c:ptCount val="11"/>
                <c:pt idx="0">
                  <c:v>Investments coming to Serbia</c:v>
                </c:pt>
                <c:pt idx="1">
                  <c:v>Protection of the environment</c:v>
                </c:pt>
                <c:pt idx="2">
                  <c:v>Better salaries and more job opportunities in Serbia and EU </c:v>
                </c:pt>
                <c:pt idx="3">
                  <c:v>Rule of law</c:v>
                </c:pt>
                <c:pt idx="4">
                  <c:v>Social welfare/Social protection of the citizens</c:v>
                </c:pt>
                <c:pt idx="5">
                  <c:v>Export of Serbian products</c:v>
                </c:pt>
                <c:pt idx="6">
                  <c:v>Respect for human and minority rights</c:v>
                </c:pt>
                <c:pt idx="7">
                  <c:v>Quality of education</c:v>
                </c:pt>
                <c:pt idx="8">
                  <c:v>Efficiency of state administration</c:v>
                </c:pt>
                <c:pt idx="9">
                  <c:v>Conditions for agricultural production</c:v>
                </c:pt>
                <c:pt idx="10">
                  <c:v>Corruption in public institutions</c:v>
                </c:pt>
              </c:strCache>
            </c:strRef>
          </c:cat>
          <c:val>
            <c:numRef>
              <c:f>Sheet1!$C$2:$C$12</c:f>
              <c:numCache>
                <c:formatCode>0\%</c:formatCode>
                <c:ptCount val="11"/>
                <c:pt idx="0">
                  <c:v>23.4</c:v>
                </c:pt>
                <c:pt idx="1">
                  <c:v>26.6</c:v>
                </c:pt>
                <c:pt idx="2">
                  <c:v>24.8</c:v>
                </c:pt>
                <c:pt idx="3">
                  <c:v>26.1</c:v>
                </c:pt>
                <c:pt idx="4">
                  <c:v>25</c:v>
                </c:pt>
                <c:pt idx="5">
                  <c:v>21</c:v>
                </c:pt>
                <c:pt idx="6">
                  <c:v>29.3</c:v>
                </c:pt>
                <c:pt idx="7">
                  <c:v>28.5</c:v>
                </c:pt>
                <c:pt idx="8">
                  <c:v>27.2</c:v>
                </c:pt>
                <c:pt idx="9">
                  <c:v>17.8</c:v>
                </c:pt>
                <c:pt idx="10">
                  <c:v>29.1</c:v>
                </c:pt>
              </c:numCache>
            </c:numRef>
          </c:val>
        </c:ser>
        <c:ser>
          <c:idx val="2"/>
          <c:order val="2"/>
          <c:tx>
            <c:strRef>
              <c:f>Sheet1!$D$1</c:f>
              <c:strCache>
                <c:ptCount val="1"/>
                <c:pt idx="0">
                  <c:v>Would get better</c:v>
                </c:pt>
              </c:strCache>
            </c:strRef>
          </c:tx>
          <c:spPr>
            <a:solidFill>
              <a:srgbClr val="79D738"/>
            </a:solidFill>
          </c:spPr>
          <c:invertIfNegative val="0"/>
          <c:dLbls>
            <c:txPr>
              <a:bodyPr/>
              <a:lstStyle/>
              <a:p>
                <a:pPr>
                  <a:defRPr sz="1000"/>
                </a:pPr>
                <a:endParaRPr lang="en-US"/>
              </a:p>
            </c:txPr>
            <c:showLegendKey val="0"/>
            <c:showVal val="1"/>
            <c:showCatName val="0"/>
            <c:showSerName val="0"/>
            <c:showPercent val="0"/>
            <c:showBubbleSize val="0"/>
            <c:showLeaderLines val="0"/>
          </c:dLbls>
          <c:cat>
            <c:strRef>
              <c:f>Sheet1!$A$2:$A$12</c:f>
              <c:strCache>
                <c:ptCount val="11"/>
                <c:pt idx="0">
                  <c:v>Investments coming to Serbia</c:v>
                </c:pt>
                <c:pt idx="1">
                  <c:v>Protection of the environment</c:v>
                </c:pt>
                <c:pt idx="2">
                  <c:v>Better salaries and more job opportunities in Serbia and EU </c:v>
                </c:pt>
                <c:pt idx="3">
                  <c:v>Rule of law</c:v>
                </c:pt>
                <c:pt idx="4">
                  <c:v>Social welfare/Social protection of the citizens</c:v>
                </c:pt>
                <c:pt idx="5">
                  <c:v>Export of Serbian products</c:v>
                </c:pt>
                <c:pt idx="6">
                  <c:v>Respect for human and minority rights</c:v>
                </c:pt>
                <c:pt idx="7">
                  <c:v>Quality of education</c:v>
                </c:pt>
                <c:pt idx="8">
                  <c:v>Efficiency of state administration</c:v>
                </c:pt>
                <c:pt idx="9">
                  <c:v>Conditions for agricultural production</c:v>
                </c:pt>
                <c:pt idx="10">
                  <c:v>Corruption in public institutions</c:v>
                </c:pt>
              </c:strCache>
            </c:strRef>
          </c:cat>
          <c:val>
            <c:numRef>
              <c:f>Sheet1!$D$2:$D$12</c:f>
              <c:numCache>
                <c:formatCode>0\%</c:formatCode>
                <c:ptCount val="11"/>
                <c:pt idx="0">
                  <c:v>55.900000000000006</c:v>
                </c:pt>
                <c:pt idx="1">
                  <c:v>53.9</c:v>
                </c:pt>
                <c:pt idx="2">
                  <c:v>50.6</c:v>
                </c:pt>
                <c:pt idx="3">
                  <c:v>49.9</c:v>
                </c:pt>
                <c:pt idx="4">
                  <c:v>49.199999999999996</c:v>
                </c:pt>
                <c:pt idx="5">
                  <c:v>49.1</c:v>
                </c:pt>
                <c:pt idx="6">
                  <c:v>49</c:v>
                </c:pt>
                <c:pt idx="7">
                  <c:v>47.7</c:v>
                </c:pt>
                <c:pt idx="8">
                  <c:v>47.3</c:v>
                </c:pt>
                <c:pt idx="9">
                  <c:v>44.2</c:v>
                </c:pt>
                <c:pt idx="10">
                  <c:v>43.9</c:v>
                </c:pt>
              </c:numCache>
            </c:numRef>
          </c:val>
        </c:ser>
        <c:ser>
          <c:idx val="3"/>
          <c:order val="3"/>
          <c:tx>
            <c:strRef>
              <c:f>Sheet1!$E$1</c:f>
              <c:strCache>
                <c:ptCount val="1"/>
                <c:pt idx="0">
                  <c:v>DK/NA</c:v>
                </c:pt>
              </c:strCache>
            </c:strRef>
          </c:tx>
          <c:spPr>
            <a:solidFill>
              <a:schemeClr val="bg1">
                <a:lumMod val="50000"/>
              </a:schemeClr>
            </a:solidFill>
          </c:spPr>
          <c:invertIfNegative val="0"/>
          <c:dLbls>
            <c:txPr>
              <a:bodyPr/>
              <a:lstStyle/>
              <a:p>
                <a:pPr>
                  <a:defRPr sz="1000">
                    <a:solidFill>
                      <a:schemeClr val="bg1"/>
                    </a:solidFill>
                  </a:defRPr>
                </a:pPr>
                <a:endParaRPr lang="en-US"/>
              </a:p>
            </c:txPr>
            <c:showLegendKey val="0"/>
            <c:showVal val="1"/>
            <c:showCatName val="0"/>
            <c:showSerName val="0"/>
            <c:showPercent val="0"/>
            <c:showBubbleSize val="0"/>
            <c:showLeaderLines val="0"/>
          </c:dLbls>
          <c:cat>
            <c:strRef>
              <c:f>Sheet1!$A$2:$A$12</c:f>
              <c:strCache>
                <c:ptCount val="11"/>
                <c:pt idx="0">
                  <c:v>Investments coming to Serbia</c:v>
                </c:pt>
                <c:pt idx="1">
                  <c:v>Protection of the environment</c:v>
                </c:pt>
                <c:pt idx="2">
                  <c:v>Better salaries and more job opportunities in Serbia and EU </c:v>
                </c:pt>
                <c:pt idx="3">
                  <c:v>Rule of law</c:v>
                </c:pt>
                <c:pt idx="4">
                  <c:v>Social welfare/Social protection of the citizens</c:v>
                </c:pt>
                <c:pt idx="5">
                  <c:v>Export of Serbian products</c:v>
                </c:pt>
                <c:pt idx="6">
                  <c:v>Respect for human and minority rights</c:v>
                </c:pt>
                <c:pt idx="7">
                  <c:v>Quality of education</c:v>
                </c:pt>
                <c:pt idx="8">
                  <c:v>Efficiency of state administration</c:v>
                </c:pt>
                <c:pt idx="9">
                  <c:v>Conditions for agricultural production</c:v>
                </c:pt>
                <c:pt idx="10">
                  <c:v>Corruption in public institutions</c:v>
                </c:pt>
              </c:strCache>
            </c:strRef>
          </c:cat>
          <c:val>
            <c:numRef>
              <c:f>Sheet1!$E$2:$E$12</c:f>
              <c:numCache>
                <c:formatCode>0\%</c:formatCode>
                <c:ptCount val="11"/>
                <c:pt idx="0">
                  <c:v>7.1</c:v>
                </c:pt>
                <c:pt idx="1">
                  <c:v>6.1</c:v>
                </c:pt>
                <c:pt idx="2">
                  <c:v>7.1</c:v>
                </c:pt>
                <c:pt idx="3">
                  <c:v>7.6</c:v>
                </c:pt>
                <c:pt idx="4">
                  <c:v>6.5</c:v>
                </c:pt>
                <c:pt idx="5">
                  <c:v>7.2</c:v>
                </c:pt>
                <c:pt idx="6">
                  <c:v>8.1999999999999993</c:v>
                </c:pt>
                <c:pt idx="7">
                  <c:v>5.6</c:v>
                </c:pt>
                <c:pt idx="8">
                  <c:v>7.6</c:v>
                </c:pt>
                <c:pt idx="9">
                  <c:v>6.5</c:v>
                </c:pt>
                <c:pt idx="10">
                  <c:v>7.7</c:v>
                </c:pt>
              </c:numCache>
            </c:numRef>
          </c:val>
        </c:ser>
        <c:dLbls>
          <c:showLegendKey val="0"/>
          <c:showVal val="1"/>
          <c:showCatName val="0"/>
          <c:showSerName val="0"/>
          <c:showPercent val="0"/>
          <c:showBubbleSize val="0"/>
        </c:dLbls>
        <c:gapWidth val="50"/>
        <c:overlap val="100"/>
        <c:axId val="23327488"/>
        <c:axId val="23329024"/>
      </c:barChart>
      <c:catAx>
        <c:axId val="23327488"/>
        <c:scaling>
          <c:orientation val="maxMin"/>
        </c:scaling>
        <c:delete val="0"/>
        <c:axPos val="l"/>
        <c:majorTickMark val="none"/>
        <c:minorTickMark val="none"/>
        <c:tickLblPos val="nextTo"/>
        <c:spPr>
          <a:ln>
            <a:noFill/>
          </a:ln>
        </c:spPr>
        <c:txPr>
          <a:bodyPr/>
          <a:lstStyle/>
          <a:p>
            <a:pPr>
              <a:defRPr sz="900"/>
            </a:pPr>
            <a:endParaRPr lang="en-US"/>
          </a:p>
        </c:txPr>
        <c:crossAx val="23329024"/>
        <c:crosses val="autoZero"/>
        <c:auto val="1"/>
        <c:lblAlgn val="ctr"/>
        <c:lblOffset val="100"/>
        <c:noMultiLvlLbl val="0"/>
      </c:catAx>
      <c:valAx>
        <c:axId val="23329024"/>
        <c:scaling>
          <c:orientation val="minMax"/>
        </c:scaling>
        <c:delete val="1"/>
        <c:axPos val="t"/>
        <c:numFmt formatCode="0%" sourceLinked="1"/>
        <c:majorTickMark val="out"/>
        <c:minorTickMark val="none"/>
        <c:tickLblPos val="nextTo"/>
        <c:crossAx val="23327488"/>
        <c:crosses val="autoZero"/>
        <c:crossBetween val="between"/>
      </c:valAx>
    </c:plotArea>
    <c:legend>
      <c:legendPos val="t"/>
      <c:layout>
        <c:manualLayout>
          <c:xMode val="edge"/>
          <c:yMode val="edge"/>
          <c:x val="0.21316630175446705"/>
          <c:y val="0.12235440022587654"/>
          <c:w val="0.57366739649106591"/>
          <c:h val="5.4335919874422593E-2"/>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noProof="0"/>
            </a:pPr>
            <a:r>
              <a:rPr lang="en-US" sz="1000" b="1" i="0" baseline="0" dirty="0" smtClean="0">
                <a:effectLst/>
              </a:rPr>
              <a:t>Do you feel you are sufficiently informed about the way the EU works and advantages and disadvantages of EU membership, or do you feel you lack information?</a:t>
            </a:r>
            <a:endParaRPr lang="en-US" sz="1000" dirty="0">
              <a:effectLst/>
            </a:endParaRPr>
          </a:p>
        </c:rich>
      </c:tx>
      <c:layout/>
      <c:overlay val="0"/>
    </c:title>
    <c:autoTitleDeleted val="0"/>
    <c:plotArea>
      <c:layout>
        <c:manualLayout>
          <c:layoutTarget val="inner"/>
          <c:xMode val="edge"/>
          <c:yMode val="edge"/>
          <c:x val="0.20939183987682894"/>
          <c:y val="0.31390074141904739"/>
          <c:w val="0.41402629521194523"/>
          <c:h val="0.68120648283167951"/>
        </c:manualLayout>
      </c:layout>
      <c:barChart>
        <c:barDir val="col"/>
        <c:grouping val="percentStacked"/>
        <c:varyColors val="0"/>
        <c:ser>
          <c:idx val="0"/>
          <c:order val="0"/>
          <c:tx>
            <c:strRef>
              <c:f>Sheet1!$A$2</c:f>
              <c:strCache>
                <c:ptCount val="1"/>
                <c:pt idx="0">
                  <c:v>I feel very well informed  </c:v>
                </c:pt>
              </c:strCache>
            </c:strRef>
          </c:tx>
          <c:spPr>
            <a:solidFill>
              <a:srgbClr val="145D04"/>
            </a:solidFill>
          </c:spPr>
          <c:invertIfNegative val="0"/>
          <c:dLbls>
            <c:txPr>
              <a:bodyPr/>
              <a:lstStyle/>
              <a:p>
                <a:pPr>
                  <a:defRPr sz="1000">
                    <a:solidFill>
                      <a:schemeClr val="bg1"/>
                    </a:solidFill>
                  </a:defRPr>
                </a:pPr>
                <a:endParaRPr lang="en-US"/>
              </a:p>
            </c:txPr>
            <c:showLegendKey val="0"/>
            <c:showVal val="1"/>
            <c:showCatName val="0"/>
            <c:showSerName val="0"/>
            <c:showPercent val="0"/>
            <c:showBubbleSize val="0"/>
            <c:showLeaderLines val="0"/>
          </c:dLbls>
          <c:cat>
            <c:strRef>
              <c:f>Sheet1!$B$1</c:f>
              <c:strCache>
                <c:ptCount val="1"/>
                <c:pt idx="0">
                  <c:v>Sales</c:v>
                </c:pt>
              </c:strCache>
            </c:strRef>
          </c:cat>
          <c:val>
            <c:numRef>
              <c:f>Sheet1!$B$2</c:f>
              <c:numCache>
                <c:formatCode>0\%</c:formatCode>
                <c:ptCount val="1"/>
                <c:pt idx="0">
                  <c:v>2.4</c:v>
                </c:pt>
              </c:numCache>
            </c:numRef>
          </c:val>
        </c:ser>
        <c:ser>
          <c:idx val="1"/>
          <c:order val="1"/>
          <c:tx>
            <c:strRef>
              <c:f>Sheet1!$A$3</c:f>
              <c:strCache>
                <c:ptCount val="1"/>
                <c:pt idx="0">
                  <c:v>I feel well informed </c:v>
                </c:pt>
              </c:strCache>
            </c:strRef>
          </c:tx>
          <c:spPr>
            <a:solidFill>
              <a:srgbClr val="79D738"/>
            </a:solidFill>
          </c:spPr>
          <c:invertIfNegative val="0"/>
          <c:dLbls>
            <c:txPr>
              <a:bodyPr/>
              <a:lstStyle/>
              <a:p>
                <a:pPr>
                  <a:defRPr sz="1000"/>
                </a:pPr>
                <a:endParaRPr lang="en-US"/>
              </a:p>
            </c:txPr>
            <c:showLegendKey val="0"/>
            <c:showVal val="1"/>
            <c:showCatName val="0"/>
            <c:showSerName val="0"/>
            <c:showPercent val="0"/>
            <c:showBubbleSize val="0"/>
            <c:showLeaderLines val="0"/>
          </c:dLbls>
          <c:cat>
            <c:strRef>
              <c:f>Sheet1!$B$1</c:f>
              <c:strCache>
                <c:ptCount val="1"/>
                <c:pt idx="0">
                  <c:v>Sales</c:v>
                </c:pt>
              </c:strCache>
            </c:strRef>
          </c:cat>
          <c:val>
            <c:numRef>
              <c:f>Sheet1!$B$3</c:f>
              <c:numCache>
                <c:formatCode>0\%</c:formatCode>
                <c:ptCount val="1"/>
                <c:pt idx="0">
                  <c:v>38.6</c:v>
                </c:pt>
              </c:numCache>
            </c:numRef>
          </c:val>
        </c:ser>
        <c:ser>
          <c:idx val="2"/>
          <c:order val="2"/>
          <c:tx>
            <c:strRef>
              <c:f>Sheet1!$A$4</c:f>
              <c:strCache>
                <c:ptCount val="1"/>
                <c:pt idx="0">
                  <c:v>I feel poorly informed </c:v>
                </c:pt>
              </c:strCache>
            </c:strRef>
          </c:tx>
          <c:spPr>
            <a:solidFill>
              <a:schemeClr val="accent3"/>
            </a:solidFill>
          </c:spPr>
          <c:invertIfNegative val="0"/>
          <c:dLbls>
            <c:txPr>
              <a:bodyPr/>
              <a:lstStyle/>
              <a:p>
                <a:pPr>
                  <a:defRPr sz="1000"/>
                </a:pPr>
                <a:endParaRPr lang="en-US"/>
              </a:p>
            </c:txPr>
            <c:showLegendKey val="0"/>
            <c:showVal val="1"/>
            <c:showCatName val="0"/>
            <c:showSerName val="0"/>
            <c:showPercent val="0"/>
            <c:showBubbleSize val="0"/>
            <c:showLeaderLines val="0"/>
          </c:dLbls>
          <c:cat>
            <c:strRef>
              <c:f>Sheet1!$B$1</c:f>
              <c:strCache>
                <c:ptCount val="1"/>
                <c:pt idx="0">
                  <c:v>Sales</c:v>
                </c:pt>
              </c:strCache>
            </c:strRef>
          </c:cat>
          <c:val>
            <c:numRef>
              <c:f>Sheet1!$B$4</c:f>
              <c:numCache>
                <c:formatCode>0\%</c:formatCode>
                <c:ptCount val="1"/>
                <c:pt idx="0">
                  <c:v>30.8</c:v>
                </c:pt>
              </c:numCache>
            </c:numRef>
          </c:val>
        </c:ser>
        <c:ser>
          <c:idx val="3"/>
          <c:order val="3"/>
          <c:tx>
            <c:strRef>
              <c:f>Sheet1!$A$5</c:f>
              <c:strCache>
                <c:ptCount val="1"/>
                <c:pt idx="0">
                  <c:v>I do not feel well informed at all</c:v>
                </c:pt>
              </c:strCache>
            </c:strRef>
          </c:tx>
          <c:spPr>
            <a:solidFill>
              <a:srgbClr val="C00000"/>
            </a:solidFill>
          </c:spPr>
          <c:invertIfNegative val="0"/>
          <c:dLbls>
            <c:txPr>
              <a:bodyPr/>
              <a:lstStyle/>
              <a:p>
                <a:pPr>
                  <a:defRPr sz="1000">
                    <a:solidFill>
                      <a:schemeClr val="bg1"/>
                    </a:solidFill>
                  </a:defRPr>
                </a:pPr>
                <a:endParaRPr lang="en-US"/>
              </a:p>
            </c:txPr>
            <c:showLegendKey val="0"/>
            <c:showVal val="1"/>
            <c:showCatName val="0"/>
            <c:showSerName val="0"/>
            <c:showPercent val="0"/>
            <c:showBubbleSize val="0"/>
            <c:showLeaderLines val="0"/>
          </c:dLbls>
          <c:cat>
            <c:strRef>
              <c:f>Sheet1!$B$1</c:f>
              <c:strCache>
                <c:ptCount val="1"/>
                <c:pt idx="0">
                  <c:v>Sales</c:v>
                </c:pt>
              </c:strCache>
            </c:strRef>
          </c:cat>
          <c:val>
            <c:numRef>
              <c:f>Sheet1!$B$5</c:f>
              <c:numCache>
                <c:formatCode>0\%</c:formatCode>
                <c:ptCount val="1"/>
                <c:pt idx="0">
                  <c:v>16.3</c:v>
                </c:pt>
              </c:numCache>
            </c:numRef>
          </c:val>
        </c:ser>
        <c:ser>
          <c:idx val="4"/>
          <c:order val="4"/>
          <c:tx>
            <c:strRef>
              <c:f>Sheet1!$A$6</c:f>
              <c:strCache>
                <c:ptCount val="1"/>
                <c:pt idx="0">
                  <c:v>Do not know/ No answer</c:v>
                </c:pt>
              </c:strCache>
            </c:strRef>
          </c:tx>
          <c:spPr>
            <a:solidFill>
              <a:schemeClr val="bg1">
                <a:lumMod val="65000"/>
              </a:schemeClr>
            </a:solidFill>
          </c:spPr>
          <c:invertIfNegative val="0"/>
          <c:dLbls>
            <c:txPr>
              <a:bodyPr/>
              <a:lstStyle/>
              <a:p>
                <a:pPr>
                  <a:defRPr sz="1000">
                    <a:solidFill>
                      <a:schemeClr val="bg1"/>
                    </a:solidFill>
                  </a:defRPr>
                </a:pPr>
                <a:endParaRPr lang="en-US"/>
              </a:p>
            </c:txPr>
            <c:showLegendKey val="0"/>
            <c:showVal val="1"/>
            <c:showCatName val="0"/>
            <c:showSerName val="0"/>
            <c:showPercent val="0"/>
            <c:showBubbleSize val="0"/>
            <c:showLeaderLines val="0"/>
          </c:dLbls>
          <c:cat>
            <c:strRef>
              <c:f>Sheet1!$B$1</c:f>
              <c:strCache>
                <c:ptCount val="1"/>
                <c:pt idx="0">
                  <c:v>Sales</c:v>
                </c:pt>
              </c:strCache>
            </c:strRef>
          </c:cat>
          <c:val>
            <c:numRef>
              <c:f>Sheet1!$B$6</c:f>
              <c:numCache>
                <c:formatCode>0\%</c:formatCode>
                <c:ptCount val="1"/>
                <c:pt idx="0">
                  <c:v>11.9</c:v>
                </c:pt>
              </c:numCache>
            </c:numRef>
          </c:val>
        </c:ser>
        <c:dLbls>
          <c:showLegendKey val="0"/>
          <c:showVal val="0"/>
          <c:showCatName val="0"/>
          <c:showSerName val="0"/>
          <c:showPercent val="0"/>
          <c:showBubbleSize val="0"/>
        </c:dLbls>
        <c:gapWidth val="55"/>
        <c:overlap val="100"/>
        <c:axId val="23540480"/>
        <c:axId val="23542016"/>
      </c:barChart>
      <c:catAx>
        <c:axId val="23540480"/>
        <c:scaling>
          <c:orientation val="minMax"/>
        </c:scaling>
        <c:delete val="1"/>
        <c:axPos val="b"/>
        <c:majorTickMark val="none"/>
        <c:minorTickMark val="none"/>
        <c:tickLblPos val="nextTo"/>
        <c:crossAx val="23542016"/>
        <c:crosses val="autoZero"/>
        <c:auto val="1"/>
        <c:lblAlgn val="ctr"/>
        <c:lblOffset val="100"/>
        <c:noMultiLvlLbl val="0"/>
      </c:catAx>
      <c:valAx>
        <c:axId val="23542016"/>
        <c:scaling>
          <c:orientation val="minMax"/>
        </c:scaling>
        <c:delete val="1"/>
        <c:axPos val="l"/>
        <c:numFmt formatCode="0%" sourceLinked="1"/>
        <c:majorTickMark val="none"/>
        <c:minorTickMark val="none"/>
        <c:tickLblPos val="nextTo"/>
        <c:crossAx val="23540480"/>
        <c:crosses val="autoZero"/>
        <c:crossBetween val="between"/>
      </c:valAx>
    </c:plotArea>
    <c:legend>
      <c:legendPos val="r"/>
      <c:layout>
        <c:manualLayout>
          <c:xMode val="edge"/>
          <c:yMode val="edge"/>
          <c:x val="0.57823906129380886"/>
          <c:y val="0.31130902036323765"/>
          <c:w val="0.41548642890226961"/>
          <c:h val="0.66069654562394331"/>
        </c:manualLayout>
      </c:layout>
      <c:overlay val="0"/>
      <c:txPr>
        <a:bodyPr/>
        <a:lstStyle/>
        <a:p>
          <a:pPr>
            <a:defRPr sz="9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sr-Latn-RS" sz="1000" noProof="0"/>
            </a:pPr>
            <a:r>
              <a:rPr lang="en-US" sz="1000" b="1" i="0" baseline="0" dirty="0" smtClean="0">
                <a:effectLst/>
              </a:rPr>
              <a:t>Have you ever tried to find additional information about the EU, other than those published in the media? </a:t>
            </a:r>
            <a:endParaRPr lang="en-US" sz="1000" dirty="0">
              <a:effectLst/>
            </a:endParaRPr>
          </a:p>
        </c:rich>
      </c:tx>
      <c:layout>
        <c:manualLayout>
          <c:xMode val="edge"/>
          <c:yMode val="edge"/>
          <c:x val="0.1619411907597329"/>
          <c:y val="3.3142939757879082E-3"/>
        </c:manualLayout>
      </c:layout>
      <c:overlay val="0"/>
    </c:title>
    <c:autoTitleDeleted val="0"/>
    <c:plotArea>
      <c:layout>
        <c:manualLayout>
          <c:layoutTarget val="inner"/>
          <c:xMode val="edge"/>
          <c:yMode val="edge"/>
          <c:x val="0.25372793918001629"/>
          <c:y val="0.34635072729598687"/>
          <c:w val="0.52905835046481264"/>
          <c:h val="0.61439769177593084"/>
        </c:manualLayout>
      </c:layout>
      <c:pieChart>
        <c:varyColors val="1"/>
        <c:ser>
          <c:idx val="0"/>
          <c:order val="0"/>
          <c:tx>
            <c:strRef>
              <c:f>Sheet1!$B$1</c:f>
              <c:strCache>
                <c:ptCount val="1"/>
                <c:pt idx="0">
                  <c:v>Sales</c:v>
                </c:pt>
              </c:strCache>
            </c:strRef>
          </c:tx>
          <c:explosion val="10"/>
          <c:dPt>
            <c:idx val="0"/>
            <c:bubble3D val="0"/>
            <c:spPr>
              <a:solidFill>
                <a:srgbClr val="145D04"/>
              </a:solidFill>
            </c:spPr>
          </c:dPt>
          <c:dPt>
            <c:idx val="1"/>
            <c:bubble3D val="0"/>
            <c:spPr>
              <a:solidFill>
                <a:srgbClr val="79D738"/>
              </a:solidFill>
            </c:spPr>
          </c:dPt>
          <c:dPt>
            <c:idx val="3"/>
            <c:bubble3D val="0"/>
            <c:spPr>
              <a:solidFill>
                <a:srgbClr val="C00000"/>
              </a:solidFill>
            </c:spPr>
          </c:dPt>
          <c:dPt>
            <c:idx val="4"/>
            <c:bubble3D val="0"/>
            <c:spPr>
              <a:solidFill>
                <a:schemeClr val="bg1">
                  <a:lumMod val="65000"/>
                </a:schemeClr>
              </a:solidFill>
            </c:spPr>
          </c:dPt>
          <c:dLbls>
            <c:dLbl>
              <c:idx val="2"/>
              <c:layout>
                <c:manualLayout>
                  <c:x val="5.1557348434893915E-2"/>
                  <c:y val="0.11690249206758185"/>
                </c:manualLayout>
              </c:layout>
              <c:dLblPos val="bestFit"/>
              <c:showLegendKey val="0"/>
              <c:showVal val="0"/>
              <c:showCatName val="1"/>
              <c:showSerName val="0"/>
              <c:showPercent val="1"/>
              <c:showBubbleSize val="0"/>
            </c:dLbl>
            <c:dLbl>
              <c:idx val="3"/>
              <c:layout>
                <c:manualLayout>
                  <c:x val="0.12229807480961431"/>
                  <c:y val="-0.14284869156391911"/>
                </c:manualLayout>
              </c:layout>
              <c:spPr/>
              <c:txPr>
                <a:bodyPr/>
                <a:lstStyle/>
                <a:p>
                  <a:pPr>
                    <a:defRPr sz="900">
                      <a:solidFill>
                        <a:schemeClr val="bg1"/>
                      </a:solidFill>
                    </a:defRPr>
                  </a:pPr>
                  <a:endParaRPr lang="en-US"/>
                </a:p>
              </c:txPr>
              <c:dLblPos val="bestFit"/>
              <c:showLegendKey val="0"/>
              <c:showVal val="0"/>
              <c:showCatName val="1"/>
              <c:showSerName val="0"/>
              <c:showPercent val="1"/>
              <c:showBubbleSize val="0"/>
            </c:dLbl>
            <c:dLbl>
              <c:idx val="4"/>
              <c:layout>
                <c:manualLayout>
                  <c:x val="-0.12617379724086214"/>
                  <c:y val="5.7179176253736481E-2"/>
                </c:manualLayout>
              </c:layout>
              <c:dLblPos val="bestFit"/>
              <c:showLegendKey val="0"/>
              <c:showVal val="0"/>
              <c:showCatName val="1"/>
              <c:showSerName val="0"/>
              <c:showPercent val="1"/>
              <c:showBubbleSize val="0"/>
            </c:dLbl>
            <c:txPr>
              <a:bodyPr/>
              <a:lstStyle/>
              <a:p>
                <a:pPr>
                  <a:defRPr sz="900"/>
                </a:pPr>
                <a:endParaRPr lang="en-US"/>
              </a:p>
            </c:txPr>
            <c:dLblPos val="bestFit"/>
            <c:showLegendKey val="0"/>
            <c:showVal val="0"/>
            <c:showCatName val="1"/>
            <c:showSerName val="0"/>
            <c:showPercent val="1"/>
            <c:showBubbleSize val="0"/>
            <c:showLeaderLines val="0"/>
          </c:dLbls>
          <c:cat>
            <c:strRef>
              <c:f>Sheet1!$A$2:$A$6</c:f>
              <c:strCache>
                <c:ptCount val="5"/>
                <c:pt idx="0">
                  <c:v>Yes, many times</c:v>
                </c:pt>
                <c:pt idx="1">
                  <c:v>Yes, several times</c:v>
                </c:pt>
                <c:pt idx="2">
                  <c:v>Yes, but rarely</c:v>
                </c:pt>
                <c:pt idx="3">
                  <c:v>No </c:v>
                </c:pt>
                <c:pt idx="4">
                  <c:v>Do not remember </c:v>
                </c:pt>
              </c:strCache>
            </c:strRef>
          </c:cat>
          <c:val>
            <c:numRef>
              <c:f>Sheet1!$B$2:$B$6</c:f>
              <c:numCache>
                <c:formatCode>0\%</c:formatCode>
                <c:ptCount val="5"/>
                <c:pt idx="0">
                  <c:v>3.6633386871007301</c:v>
                </c:pt>
                <c:pt idx="1">
                  <c:v>5.2964343172561144</c:v>
                </c:pt>
                <c:pt idx="2">
                  <c:v>16.97115652821407</c:v>
                </c:pt>
                <c:pt idx="3">
                  <c:v>72.283345650085664</c:v>
                </c:pt>
                <c:pt idx="4">
                  <c:v>1.7857248173436322</c:v>
                </c:pt>
              </c:numCache>
            </c:numRef>
          </c:val>
        </c:ser>
        <c:dLbls>
          <c:showLegendKey val="0"/>
          <c:showVal val="0"/>
          <c:showCatName val="1"/>
          <c:showSerName val="0"/>
          <c:showPercent val="1"/>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sr-Latn-RS" sz="1000" noProof="0"/>
            </a:pPr>
            <a:r>
              <a:rPr lang="en-US" sz="1000" b="1" i="0" baseline="0" dirty="0" smtClean="0">
                <a:effectLst/>
              </a:rPr>
              <a:t>Mark three areas where you would need  more information on Serbian accession to the EU? MAX 3 ANSWERS! % of Cases</a:t>
            </a:r>
            <a:endParaRPr lang="en-US" sz="1000" dirty="0">
              <a:effectLst/>
            </a:endParaRPr>
          </a:p>
        </c:rich>
      </c:tx>
      <c:layout>
        <c:manualLayout>
          <c:xMode val="edge"/>
          <c:yMode val="edge"/>
          <c:x val="0.11743970499426734"/>
          <c:y val="4.9875311720698257E-2"/>
        </c:manualLayout>
      </c:layout>
      <c:overlay val="0"/>
    </c:title>
    <c:autoTitleDeleted val="0"/>
    <c:plotArea>
      <c:layout>
        <c:manualLayout>
          <c:layoutTarget val="inner"/>
          <c:xMode val="edge"/>
          <c:yMode val="edge"/>
          <c:x val="0.48818104109716931"/>
          <c:y val="0.16559100935325727"/>
          <c:w val="0.50885489813958695"/>
          <c:h val="0.81670993120872359"/>
        </c:manualLayout>
      </c:layout>
      <c:barChart>
        <c:barDir val="bar"/>
        <c:grouping val="clustered"/>
        <c:varyColors val="0"/>
        <c:ser>
          <c:idx val="0"/>
          <c:order val="0"/>
          <c:tx>
            <c:strRef>
              <c:f>Sheet1!$B$1</c:f>
              <c:strCache>
                <c:ptCount val="1"/>
                <c:pt idx="0">
                  <c:v>Series 1</c:v>
                </c:pt>
              </c:strCache>
            </c:strRef>
          </c:tx>
          <c:spPr>
            <a:solidFill>
              <a:srgbClr val="7A2280"/>
            </a:solidFill>
          </c:spPr>
          <c:invertIfNegative val="0"/>
          <c:dPt>
            <c:idx val="10"/>
            <c:invertIfNegative val="0"/>
            <c:bubble3D val="0"/>
            <c:spPr>
              <a:solidFill>
                <a:schemeClr val="bg1">
                  <a:lumMod val="75000"/>
                </a:schemeClr>
              </a:solidFill>
            </c:spPr>
          </c:dPt>
          <c:cat>
            <c:strRef>
              <c:f>Sheet1!$A$2:$A$12</c:f>
              <c:strCache>
                <c:ptCount val="11"/>
                <c:pt idx="0">
                  <c:v>Information how ordinary people live in various EU member states</c:v>
                </c:pt>
                <c:pt idx="1">
                  <c:v>The effects of accession on the economic situation and living standards</c:v>
                </c:pt>
                <c:pt idx="2">
                  <c:v>Information on what Serbia has negotiated with the EU</c:v>
                </c:pt>
                <c:pt idx="3">
                  <c:v>Information on the cost of membership in the European Union for the Serbian Budget</c:v>
                </c:pt>
                <c:pt idx="4">
                  <c:v>Information on health and social welfare system in the European Union</c:v>
                </c:pt>
                <c:pt idx="5">
                  <c:v>The political consequences of accession</c:v>
                </c:pt>
                <c:pt idx="6">
                  <c:v>Effects on agricultural production and traditional Serbian food products</c:v>
                </c:pt>
                <c:pt idx="7">
                  <c:v>Information about European institutions and their roles</c:v>
                </c:pt>
                <c:pt idx="8">
                  <c:v>Information about the inflow of European funds and how to apply for them</c:v>
                </c:pt>
                <c:pt idx="9">
                  <c:v>Other</c:v>
                </c:pt>
                <c:pt idx="10">
                  <c:v>Do not know/ No answer</c:v>
                </c:pt>
              </c:strCache>
            </c:strRef>
          </c:cat>
          <c:val>
            <c:numRef>
              <c:f>Sheet1!$B$2:$B$12</c:f>
              <c:numCache>
                <c:formatCode>0\%</c:formatCode>
                <c:ptCount val="11"/>
                <c:pt idx="0">
                  <c:v>37.509081920690676</c:v>
                </c:pt>
                <c:pt idx="1">
                  <c:v>34.497593632537196</c:v>
                </c:pt>
                <c:pt idx="2">
                  <c:v>25.296969154804437</c:v>
                </c:pt>
                <c:pt idx="3">
                  <c:v>23.604404740241709</c:v>
                </c:pt>
                <c:pt idx="4">
                  <c:v>20.591223022768744</c:v>
                </c:pt>
                <c:pt idx="5">
                  <c:v>20.42254077852358</c:v>
                </c:pt>
                <c:pt idx="6">
                  <c:v>20.382994266951997</c:v>
                </c:pt>
                <c:pt idx="7">
                  <c:v>17.322442368520164</c:v>
                </c:pt>
                <c:pt idx="8">
                  <c:v>14.735005733219571</c:v>
                </c:pt>
                <c:pt idx="9">
                  <c:v>1.2198784815583565</c:v>
                </c:pt>
                <c:pt idx="10">
                  <c:v>39.403217144022392</c:v>
                </c:pt>
              </c:numCache>
            </c:numRef>
          </c:val>
        </c:ser>
        <c:dLbls>
          <c:showLegendKey val="0"/>
          <c:showVal val="1"/>
          <c:showCatName val="0"/>
          <c:showSerName val="0"/>
          <c:showPercent val="0"/>
          <c:showBubbleSize val="0"/>
        </c:dLbls>
        <c:gapWidth val="50"/>
        <c:overlap val="-25"/>
        <c:axId val="23661568"/>
        <c:axId val="23667456"/>
      </c:barChart>
      <c:catAx>
        <c:axId val="23661568"/>
        <c:scaling>
          <c:orientation val="maxMin"/>
        </c:scaling>
        <c:delete val="0"/>
        <c:axPos val="l"/>
        <c:majorTickMark val="none"/>
        <c:minorTickMark val="none"/>
        <c:tickLblPos val="nextTo"/>
        <c:spPr>
          <a:ln>
            <a:noFill/>
          </a:ln>
        </c:spPr>
        <c:txPr>
          <a:bodyPr/>
          <a:lstStyle/>
          <a:p>
            <a:pPr>
              <a:defRPr sz="900"/>
            </a:pPr>
            <a:endParaRPr lang="en-US"/>
          </a:p>
        </c:txPr>
        <c:crossAx val="23667456"/>
        <c:crosses val="autoZero"/>
        <c:auto val="1"/>
        <c:lblAlgn val="ctr"/>
        <c:lblOffset val="100"/>
        <c:noMultiLvlLbl val="0"/>
      </c:catAx>
      <c:valAx>
        <c:axId val="23667456"/>
        <c:scaling>
          <c:orientation val="minMax"/>
        </c:scaling>
        <c:delete val="1"/>
        <c:axPos val="t"/>
        <c:numFmt formatCode="0\%" sourceLinked="1"/>
        <c:majorTickMark val="out"/>
        <c:minorTickMark val="none"/>
        <c:tickLblPos val="nextTo"/>
        <c:crossAx val="23661568"/>
        <c:crosses val="autoZero"/>
        <c:crossBetween val="between"/>
      </c:valAx>
    </c:plotArea>
    <c:plotVisOnly val="1"/>
    <c:dispBlanksAs val="gap"/>
    <c:showDLblsOverMax val="0"/>
  </c:chart>
  <c:txPr>
    <a:bodyPr/>
    <a:lstStyle/>
    <a:p>
      <a:pPr>
        <a:defRPr sz="10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a:t>Who is the largest donor to Serbia? OPEN ANSWER </a:t>
            </a:r>
          </a:p>
        </c:rich>
      </c:tx>
      <c:layout>
        <c:manualLayout>
          <c:xMode val="edge"/>
          <c:yMode val="edge"/>
          <c:x val="0.26401624398654505"/>
          <c:y val="2.7716454878311432E-2"/>
        </c:manualLayout>
      </c:layout>
      <c:overlay val="0"/>
    </c:title>
    <c:autoTitleDeleted val="0"/>
    <c:plotArea>
      <c:layout>
        <c:manualLayout>
          <c:layoutTarget val="inner"/>
          <c:xMode val="edge"/>
          <c:yMode val="edge"/>
          <c:x val="2.5194516487587994E-2"/>
          <c:y val="0.27518925023987145"/>
          <c:w val="0.96739533160429791"/>
          <c:h val="0.62966271148080077"/>
        </c:manualLayout>
      </c:layout>
      <c:lineChart>
        <c:grouping val="standard"/>
        <c:varyColors val="0"/>
        <c:ser>
          <c:idx val="0"/>
          <c:order val="0"/>
          <c:tx>
            <c:strRef>
              <c:f>Sheet1!$B$1</c:f>
              <c:strCache>
                <c:ptCount val="1"/>
                <c:pt idx="0">
                  <c:v>Russia</c:v>
                </c:pt>
              </c:strCache>
            </c:strRef>
          </c:tx>
          <c:marker>
            <c:symbol val="diamond"/>
            <c:size val="8"/>
          </c:marker>
          <c:dLbls>
            <c:dLblPos val="t"/>
            <c:showLegendKey val="0"/>
            <c:showVal val="1"/>
            <c:showCatName val="0"/>
            <c:showSerName val="0"/>
            <c:showPercent val="0"/>
            <c:showBubbleSize val="0"/>
            <c:showLeaderLines val="0"/>
          </c:dLbls>
          <c:cat>
            <c:strRef>
              <c:f>Sheet1!$A$2:$A$6</c:f>
              <c:strCache>
                <c:ptCount val="5"/>
                <c:pt idx="0">
                  <c:v>Nov-11</c:v>
                </c:pt>
                <c:pt idx="1">
                  <c:v>Apr-12</c:v>
                </c:pt>
                <c:pt idx="2">
                  <c:v>Oct.12</c:v>
                </c:pt>
                <c:pt idx="3">
                  <c:v>Apr-13</c:v>
                </c:pt>
                <c:pt idx="4">
                  <c:v>Feb-14</c:v>
                </c:pt>
              </c:strCache>
            </c:strRef>
          </c:cat>
          <c:val>
            <c:numRef>
              <c:f>Sheet1!$B$2:$B$6</c:f>
              <c:numCache>
                <c:formatCode>0\%</c:formatCode>
                <c:ptCount val="5"/>
                <c:pt idx="0">
                  <c:v>15</c:v>
                </c:pt>
                <c:pt idx="1">
                  <c:v>18</c:v>
                </c:pt>
                <c:pt idx="2">
                  <c:v>28</c:v>
                </c:pt>
                <c:pt idx="3">
                  <c:v>23</c:v>
                </c:pt>
                <c:pt idx="4">
                  <c:v>16</c:v>
                </c:pt>
              </c:numCache>
            </c:numRef>
          </c:val>
          <c:smooth val="0"/>
        </c:ser>
        <c:ser>
          <c:idx val="1"/>
          <c:order val="1"/>
          <c:tx>
            <c:strRef>
              <c:f>Sheet1!$C$1</c:f>
              <c:strCache>
                <c:ptCount val="1"/>
                <c:pt idx="0">
                  <c:v>Japan</c:v>
                </c:pt>
              </c:strCache>
            </c:strRef>
          </c:tx>
          <c:marker>
            <c:symbol val="diamond"/>
            <c:size val="7"/>
          </c:marker>
          <c:dLbls>
            <c:dLbl>
              <c:idx val="4"/>
              <c:layout>
                <c:manualLayout>
                  <c:x val="-1.8132700066808064E-2"/>
                  <c:y val="-2.7060302398879306E-4"/>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strRef>
              <c:f>Sheet1!$A$2:$A$6</c:f>
              <c:strCache>
                <c:ptCount val="5"/>
                <c:pt idx="0">
                  <c:v>Nov-11</c:v>
                </c:pt>
                <c:pt idx="1">
                  <c:v>Apr-12</c:v>
                </c:pt>
                <c:pt idx="2">
                  <c:v>Oct.12</c:v>
                </c:pt>
                <c:pt idx="3">
                  <c:v>Apr-13</c:v>
                </c:pt>
                <c:pt idx="4">
                  <c:v>Feb-14</c:v>
                </c:pt>
              </c:strCache>
            </c:strRef>
          </c:cat>
          <c:val>
            <c:numRef>
              <c:f>Sheet1!$C$2:$C$6</c:f>
              <c:numCache>
                <c:formatCode>0\%</c:formatCode>
                <c:ptCount val="5"/>
                <c:pt idx="0">
                  <c:v>19</c:v>
                </c:pt>
                <c:pt idx="1">
                  <c:v>15</c:v>
                </c:pt>
                <c:pt idx="2">
                  <c:v>13</c:v>
                </c:pt>
                <c:pt idx="3">
                  <c:v>16</c:v>
                </c:pt>
                <c:pt idx="4">
                  <c:v>10</c:v>
                </c:pt>
              </c:numCache>
            </c:numRef>
          </c:val>
          <c:smooth val="0"/>
        </c:ser>
        <c:ser>
          <c:idx val="2"/>
          <c:order val="2"/>
          <c:tx>
            <c:strRef>
              <c:f>Sheet1!$D$1</c:f>
              <c:strCache>
                <c:ptCount val="1"/>
                <c:pt idx="0">
                  <c:v>EU</c:v>
                </c:pt>
              </c:strCache>
            </c:strRef>
          </c:tx>
          <c:spPr>
            <a:ln w="41275">
              <a:solidFill>
                <a:srgbClr val="4655A5"/>
              </a:solidFill>
            </a:ln>
          </c:spPr>
          <c:marker>
            <c:symbol val="triangle"/>
            <c:size val="8"/>
            <c:spPr>
              <a:solidFill>
                <a:srgbClr val="0070C0"/>
              </a:solidFill>
              <a:ln>
                <a:solidFill>
                  <a:srgbClr val="131C6B"/>
                </a:solidFill>
              </a:ln>
            </c:spPr>
          </c:marker>
          <c:dLbls>
            <c:dLbl>
              <c:idx val="4"/>
              <c:layout>
                <c:manualLayout>
                  <c:x val="-3.4783253056687662E-2"/>
                  <c:y val="-2.9957184771539823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strRef>
              <c:f>Sheet1!$A$2:$A$6</c:f>
              <c:strCache>
                <c:ptCount val="5"/>
                <c:pt idx="0">
                  <c:v>Nov-11</c:v>
                </c:pt>
                <c:pt idx="1">
                  <c:v>Apr-12</c:v>
                </c:pt>
                <c:pt idx="2">
                  <c:v>Oct.12</c:v>
                </c:pt>
                <c:pt idx="3">
                  <c:v>Apr-13</c:v>
                </c:pt>
                <c:pt idx="4">
                  <c:v>Feb-14</c:v>
                </c:pt>
              </c:strCache>
            </c:strRef>
          </c:cat>
          <c:val>
            <c:numRef>
              <c:f>Sheet1!$D$2:$D$6</c:f>
              <c:numCache>
                <c:formatCode>0\%</c:formatCode>
                <c:ptCount val="5"/>
                <c:pt idx="0">
                  <c:v>11</c:v>
                </c:pt>
                <c:pt idx="1">
                  <c:v>12</c:v>
                </c:pt>
                <c:pt idx="2">
                  <c:v>10</c:v>
                </c:pt>
                <c:pt idx="3">
                  <c:v>13</c:v>
                </c:pt>
                <c:pt idx="4">
                  <c:v>13</c:v>
                </c:pt>
              </c:numCache>
            </c:numRef>
          </c:val>
          <c:smooth val="0"/>
        </c:ser>
        <c:ser>
          <c:idx val="3"/>
          <c:order val="3"/>
          <c:tx>
            <c:strRef>
              <c:f>Sheet1!$E$1</c:f>
              <c:strCache>
                <c:ptCount val="1"/>
                <c:pt idx="0">
                  <c:v>Germany</c:v>
                </c:pt>
              </c:strCache>
            </c:strRef>
          </c:tx>
          <c:spPr>
            <a:ln>
              <a:solidFill>
                <a:srgbClr val="79D738"/>
              </a:solidFill>
            </a:ln>
          </c:spPr>
          <c:marker>
            <c:symbol val="x"/>
            <c:size val="8"/>
            <c:spPr>
              <a:ln>
                <a:solidFill>
                  <a:srgbClr val="79D738"/>
                </a:solidFill>
              </a:ln>
            </c:spPr>
          </c:marker>
          <c:dLbls>
            <c:dLbl>
              <c:idx val="0"/>
              <c:layout>
                <c:manualLayout>
                  <c:x val="1.3585121561725669E-17"/>
                  <c:y val="8.3820936698967605E-2"/>
                </c:manualLayout>
              </c:layout>
              <c:dLblPos val="t"/>
              <c:showLegendKey val="0"/>
              <c:showVal val="1"/>
              <c:showCatName val="0"/>
              <c:showSerName val="0"/>
              <c:showPercent val="0"/>
              <c:showBubbleSize val="0"/>
            </c:dLbl>
            <c:dLbl>
              <c:idx val="1"/>
              <c:layout>
                <c:manualLayout>
                  <c:x val="0"/>
                  <c:y val="3.4925390291236508E-2"/>
                </c:manualLayout>
              </c:layout>
              <c:dLblPos val="t"/>
              <c:showLegendKey val="0"/>
              <c:showVal val="1"/>
              <c:showCatName val="0"/>
              <c:showSerName val="0"/>
              <c:showPercent val="0"/>
              <c:showBubbleSize val="0"/>
            </c:dLbl>
            <c:dLbl>
              <c:idx val="2"/>
              <c:delete val="1"/>
            </c:dLbl>
            <c:dLbl>
              <c:idx val="3"/>
              <c:layout>
                <c:manualLayout>
                  <c:x val="0"/>
                  <c:y val="2.7940312232989203E-2"/>
                </c:manualLayout>
              </c:layout>
              <c:dLblPos val="t"/>
              <c:showLegendKey val="0"/>
              <c:showVal val="1"/>
              <c:showCatName val="0"/>
              <c:showSerName val="0"/>
              <c:showPercent val="0"/>
              <c:showBubbleSize val="0"/>
            </c:dLbl>
            <c:dLbl>
              <c:idx val="4"/>
              <c:layout>
                <c:manualLayout>
                  <c:x val="-2.6283867165733589E-2"/>
                  <c:y val="-5.5094115676742684E-3"/>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strRef>
              <c:f>Sheet1!$A$2:$A$6</c:f>
              <c:strCache>
                <c:ptCount val="5"/>
                <c:pt idx="0">
                  <c:v>Nov-11</c:v>
                </c:pt>
                <c:pt idx="1">
                  <c:v>Apr-12</c:v>
                </c:pt>
                <c:pt idx="2">
                  <c:v>Oct.12</c:v>
                </c:pt>
                <c:pt idx="3">
                  <c:v>Apr-13</c:v>
                </c:pt>
                <c:pt idx="4">
                  <c:v>Feb-14</c:v>
                </c:pt>
              </c:strCache>
            </c:strRef>
          </c:cat>
          <c:val>
            <c:numRef>
              <c:f>Sheet1!$E$2:$E$6</c:f>
              <c:numCache>
                <c:formatCode>0\%</c:formatCode>
                <c:ptCount val="5"/>
                <c:pt idx="0">
                  <c:v>9</c:v>
                </c:pt>
                <c:pt idx="1">
                  <c:v>10</c:v>
                </c:pt>
                <c:pt idx="2">
                  <c:v>10</c:v>
                </c:pt>
                <c:pt idx="3">
                  <c:v>9</c:v>
                </c:pt>
                <c:pt idx="4">
                  <c:v>11</c:v>
                </c:pt>
              </c:numCache>
            </c:numRef>
          </c:val>
          <c:smooth val="0"/>
        </c:ser>
        <c:ser>
          <c:idx val="4"/>
          <c:order val="4"/>
          <c:tx>
            <c:strRef>
              <c:f>Sheet1!$F$1</c:f>
              <c:strCache>
                <c:ptCount val="1"/>
                <c:pt idx="0">
                  <c:v>China</c:v>
                </c:pt>
              </c:strCache>
            </c:strRef>
          </c:tx>
          <c:spPr>
            <a:ln>
              <a:solidFill>
                <a:srgbClr val="1E8406"/>
              </a:solidFill>
            </a:ln>
          </c:spPr>
          <c:marker>
            <c:symbol val="diamond"/>
            <c:size val="8"/>
            <c:spPr>
              <a:solidFill>
                <a:srgbClr val="1E8406"/>
              </a:solidFill>
            </c:spPr>
          </c:marker>
          <c:dLbls>
            <c:dLbl>
              <c:idx val="0"/>
              <c:layout>
                <c:manualLayout>
                  <c:x val="-1.9266394961096701E-2"/>
                  <c:y val="-4.1910468349483802E-2"/>
                </c:manualLayout>
              </c:layout>
              <c:dLblPos val="b"/>
              <c:showLegendKey val="0"/>
              <c:showVal val="1"/>
              <c:showCatName val="0"/>
              <c:showSerName val="0"/>
              <c:showPercent val="0"/>
              <c:showBubbleSize val="0"/>
            </c:dLbl>
            <c:dLblPos val="b"/>
            <c:showLegendKey val="0"/>
            <c:showVal val="1"/>
            <c:showCatName val="0"/>
            <c:showSerName val="0"/>
            <c:showPercent val="0"/>
            <c:showBubbleSize val="0"/>
            <c:showLeaderLines val="0"/>
          </c:dLbls>
          <c:cat>
            <c:strRef>
              <c:f>Sheet1!$A$2:$A$6</c:f>
              <c:strCache>
                <c:ptCount val="5"/>
                <c:pt idx="0">
                  <c:v>Nov-11</c:v>
                </c:pt>
                <c:pt idx="1">
                  <c:v>Apr-12</c:v>
                </c:pt>
                <c:pt idx="2">
                  <c:v>Oct.12</c:v>
                </c:pt>
                <c:pt idx="3">
                  <c:v>Apr-13</c:v>
                </c:pt>
                <c:pt idx="4">
                  <c:v>Feb-14</c:v>
                </c:pt>
              </c:strCache>
            </c:strRef>
          </c:cat>
          <c:val>
            <c:numRef>
              <c:f>Sheet1!$F$2:$F$6</c:f>
              <c:numCache>
                <c:formatCode>0\%</c:formatCode>
                <c:ptCount val="5"/>
                <c:pt idx="0">
                  <c:v>10</c:v>
                </c:pt>
                <c:pt idx="1">
                  <c:v>6</c:v>
                </c:pt>
                <c:pt idx="2">
                  <c:v>7</c:v>
                </c:pt>
                <c:pt idx="3">
                  <c:v>7</c:v>
                </c:pt>
                <c:pt idx="4">
                  <c:v>7</c:v>
                </c:pt>
              </c:numCache>
            </c:numRef>
          </c:val>
          <c:smooth val="0"/>
        </c:ser>
        <c:dLbls>
          <c:showLegendKey val="0"/>
          <c:showVal val="1"/>
          <c:showCatName val="0"/>
          <c:showSerName val="0"/>
          <c:showPercent val="0"/>
          <c:showBubbleSize val="0"/>
        </c:dLbls>
        <c:marker val="1"/>
        <c:smooth val="0"/>
        <c:axId val="30118272"/>
        <c:axId val="30119808"/>
      </c:lineChart>
      <c:catAx>
        <c:axId val="30118272"/>
        <c:scaling>
          <c:orientation val="minMax"/>
        </c:scaling>
        <c:delete val="0"/>
        <c:axPos val="b"/>
        <c:numFmt formatCode="mmm/yy" sourceLinked="1"/>
        <c:majorTickMark val="none"/>
        <c:minorTickMark val="none"/>
        <c:tickLblPos val="nextTo"/>
        <c:crossAx val="30119808"/>
        <c:crosses val="autoZero"/>
        <c:auto val="1"/>
        <c:lblAlgn val="ctr"/>
        <c:lblOffset val="100"/>
        <c:noMultiLvlLbl val="0"/>
      </c:catAx>
      <c:valAx>
        <c:axId val="30119808"/>
        <c:scaling>
          <c:orientation val="minMax"/>
        </c:scaling>
        <c:delete val="1"/>
        <c:axPos val="l"/>
        <c:numFmt formatCode="0\%" sourceLinked="1"/>
        <c:majorTickMark val="out"/>
        <c:minorTickMark val="none"/>
        <c:tickLblPos val="nextTo"/>
        <c:crossAx val="30118272"/>
        <c:crosses val="autoZero"/>
        <c:crossBetween val="between"/>
      </c:valAx>
    </c:plotArea>
    <c:legend>
      <c:legendPos val="t"/>
      <c:layout>
        <c:manualLayout>
          <c:xMode val="edge"/>
          <c:yMode val="edge"/>
          <c:x val="9.6808675129021263E-2"/>
          <c:y val="0.16680366403094554"/>
          <c:w val="0.79897238113853764"/>
          <c:h val="6.2982578830318423E-2"/>
        </c:manualLayout>
      </c:layout>
      <c:overlay val="0"/>
    </c:legend>
    <c:plotVisOnly val="1"/>
    <c:dispBlanksAs val="gap"/>
    <c:showDLblsOverMax val="0"/>
  </c:chart>
  <c:txPr>
    <a:bodyPr/>
    <a:lstStyle/>
    <a:p>
      <a:pPr>
        <a:defRPr sz="10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896049896049899E-3"/>
          <c:y val="9.1912135893207528E-2"/>
          <c:w val="0.96340956340956341"/>
          <c:h val="0.87020919816393749"/>
        </c:manualLayout>
      </c:layout>
      <c:barChart>
        <c:barDir val="col"/>
        <c:grouping val="clustered"/>
        <c:varyColors val="0"/>
        <c:ser>
          <c:idx val="0"/>
          <c:order val="0"/>
          <c:tx>
            <c:strRef>
              <c:f>Sheet1!$B$1</c:f>
              <c:strCache>
                <c:ptCount val="1"/>
                <c:pt idx="0">
                  <c:v>Series 1</c:v>
                </c:pt>
              </c:strCache>
            </c:strRef>
          </c:tx>
          <c:spPr>
            <a:solidFill>
              <a:srgbClr val="7A2280"/>
            </a:solidFill>
          </c:spPr>
          <c:invertIfNegative val="0"/>
          <c:dLbls>
            <c:dLbl>
              <c:idx val="0"/>
              <c:layout>
                <c:manualLayout>
                  <c:x val="4.4593088071348923E-3"/>
                  <c:y val="-1.3698630136986304E-2"/>
                </c:manualLayout>
              </c:layout>
              <c:tx>
                <c:rich>
                  <a:bodyPr/>
                  <a:lstStyle/>
                  <a:p>
                    <a:r>
                      <a:rPr lang="sr-Latn-RS" sz="800" dirty="0" smtClean="0"/>
                      <a:t>2,6 </a:t>
                    </a:r>
                    <a:r>
                      <a:rPr lang="en-US" sz="800" dirty="0" smtClean="0"/>
                      <a:t>billion</a:t>
                    </a:r>
                    <a:endParaRPr lang="en-US" dirty="0"/>
                  </a:p>
                </c:rich>
              </c:tx>
              <c:showLegendKey val="0"/>
              <c:showVal val="1"/>
              <c:showCatName val="0"/>
              <c:showSerName val="0"/>
              <c:showPercent val="0"/>
              <c:showBubbleSize val="0"/>
            </c:dLbl>
            <c:dLbl>
              <c:idx val="1"/>
              <c:layout>
                <c:manualLayout>
                  <c:x val="0"/>
                  <c:y val="-2.2831050228310501E-2"/>
                </c:manualLayout>
              </c:layout>
              <c:tx>
                <c:rich>
                  <a:bodyPr/>
                  <a:lstStyle/>
                  <a:p>
                    <a:r>
                      <a:rPr lang="sr-Latn-RS" sz="800" dirty="0" smtClean="0"/>
                      <a:t>1,2 </a:t>
                    </a:r>
                    <a:r>
                      <a:rPr lang="en-US" sz="800" dirty="0" smtClean="0"/>
                      <a:t>billion</a:t>
                    </a:r>
                    <a:endParaRPr lang="en-US" dirty="0"/>
                  </a:p>
                </c:rich>
              </c:tx>
              <c:showLegendKey val="0"/>
              <c:showVal val="1"/>
              <c:showCatName val="0"/>
              <c:showSerName val="0"/>
              <c:showPercent val="0"/>
              <c:showBubbleSize val="0"/>
            </c:dLbl>
            <c:dLbl>
              <c:idx val="2"/>
              <c:layout>
                <c:manualLayout>
                  <c:x val="0"/>
                  <c:y val="-2.3228795219331039E-2"/>
                </c:manualLayout>
              </c:layout>
              <c:tx>
                <c:rich>
                  <a:bodyPr/>
                  <a:lstStyle/>
                  <a:p>
                    <a:r>
                      <a:rPr lang="en-US" sz="800" dirty="0" smtClean="0"/>
                      <a:t>630</a:t>
                    </a:r>
                    <a:r>
                      <a:rPr lang="sr-Latn-RS" sz="800" dirty="0" smtClean="0"/>
                      <a:t> </a:t>
                    </a:r>
                    <a:r>
                      <a:rPr lang="sr-Latn-RS" sz="800" dirty="0" smtClean="0"/>
                      <a:t>mil</a:t>
                    </a:r>
                    <a:r>
                      <a:rPr lang="en-US" sz="800" dirty="0" smtClean="0"/>
                      <a:t>l</a:t>
                    </a:r>
                    <a:r>
                      <a:rPr lang="sr-Latn-RS" sz="800" dirty="0" smtClean="0"/>
                      <a:t>ion</a:t>
                    </a:r>
                    <a:endParaRPr lang="en-US" dirty="0"/>
                  </a:p>
                </c:rich>
              </c:tx>
              <c:showLegendKey val="0"/>
              <c:showVal val="1"/>
              <c:showCatName val="0"/>
              <c:showSerName val="0"/>
              <c:showPercent val="0"/>
              <c:showBubbleSize val="0"/>
            </c:dLbl>
            <c:dLbl>
              <c:idx val="3"/>
              <c:layout>
                <c:manualLayout>
                  <c:x val="-6.0309518166416489E-3"/>
                  <c:y val="-6.0394779419695822E-2"/>
                </c:manualLayout>
              </c:layout>
              <c:tx>
                <c:rich>
                  <a:bodyPr/>
                  <a:lstStyle/>
                  <a:p>
                    <a:r>
                      <a:rPr lang="en-US" sz="800" dirty="0" smtClean="0"/>
                      <a:t>276</a:t>
                    </a:r>
                    <a:r>
                      <a:rPr lang="sr-Latn-RS" sz="800" baseline="0" dirty="0" smtClean="0"/>
                      <a:t> </a:t>
                    </a:r>
                    <a:r>
                      <a:rPr lang="sr-Latn-RS" sz="800" baseline="0" dirty="0" smtClean="0"/>
                      <a:t>mi</a:t>
                    </a:r>
                    <a:r>
                      <a:rPr lang="en-US" sz="800" baseline="0" dirty="0" smtClean="0"/>
                      <a:t>l</a:t>
                    </a:r>
                    <a:r>
                      <a:rPr lang="sr-Latn-RS" sz="800" baseline="0" dirty="0" smtClean="0"/>
                      <a:t>lion</a:t>
                    </a:r>
                    <a:endParaRPr lang="en-US" dirty="0"/>
                  </a:p>
                </c:rich>
              </c:tx>
              <c:showLegendKey val="0"/>
              <c:showVal val="1"/>
              <c:showCatName val="0"/>
              <c:showSerName val="0"/>
              <c:showPercent val="0"/>
              <c:showBubbleSize val="0"/>
            </c:dLbl>
            <c:dLbl>
              <c:idx val="4"/>
              <c:layout>
                <c:manualLayout>
                  <c:x val="-2.9302691678590345E-3"/>
                  <c:y val="-3.7166073418904828E-2"/>
                </c:manualLayout>
              </c:layout>
              <c:tx>
                <c:rich>
                  <a:bodyPr/>
                  <a:lstStyle/>
                  <a:p>
                    <a:r>
                      <a:rPr lang="en-US" sz="800" dirty="0" smtClean="0"/>
                      <a:t>258</a:t>
                    </a:r>
                    <a:r>
                      <a:rPr lang="sr-Latn-RS" sz="800" baseline="0" dirty="0" smtClean="0"/>
                      <a:t> </a:t>
                    </a:r>
                    <a:r>
                      <a:rPr lang="sr-Latn-RS" sz="800" dirty="0" smtClean="0"/>
                      <a:t>mi</a:t>
                    </a:r>
                    <a:r>
                      <a:rPr lang="en-US" sz="800" dirty="0" smtClean="0"/>
                      <a:t>l</a:t>
                    </a:r>
                    <a:r>
                      <a:rPr lang="sr-Latn-RS" sz="800" dirty="0" smtClean="0"/>
                      <a:t>lion</a:t>
                    </a:r>
                    <a:endParaRPr lang="en-US" dirty="0"/>
                  </a:p>
                </c:rich>
              </c:tx>
              <c:showLegendKey val="0"/>
              <c:showVal val="1"/>
              <c:showCatName val="0"/>
              <c:showSerName val="0"/>
              <c:showPercent val="0"/>
              <c:showBubbleSize val="0"/>
            </c:dLbl>
            <c:dLbl>
              <c:idx val="5"/>
              <c:layout>
                <c:manualLayout>
                  <c:x val="-1.0490260623776544E-2"/>
                  <c:y val="-2.76367166432963E-2"/>
                </c:manualLayout>
              </c:layout>
              <c:tx>
                <c:rich>
                  <a:bodyPr/>
                  <a:lstStyle/>
                  <a:p>
                    <a:r>
                      <a:rPr lang="en-US" dirty="0" smtClean="0"/>
                      <a:t>214</a:t>
                    </a:r>
                    <a:r>
                      <a:rPr lang="sr-Latn-RS" baseline="0" dirty="0" smtClean="0"/>
                      <a:t> </a:t>
                    </a:r>
                    <a:r>
                      <a:rPr lang="sr-Latn-RS" dirty="0" smtClean="0"/>
                      <a:t>mi</a:t>
                    </a:r>
                    <a:r>
                      <a:rPr lang="en-US" dirty="0" smtClean="0"/>
                      <a:t>l</a:t>
                    </a:r>
                    <a:r>
                      <a:rPr lang="sr-Latn-RS" dirty="0" smtClean="0"/>
                      <a:t>lion</a:t>
                    </a:r>
                    <a:endParaRPr lang="en-US" dirty="0"/>
                  </a:p>
                </c:rich>
              </c:tx>
              <c:showLegendKey val="0"/>
              <c:showVal val="1"/>
              <c:showCatName val="0"/>
              <c:showSerName val="0"/>
              <c:showPercent val="0"/>
              <c:showBubbleSize val="0"/>
            </c:dLbl>
            <c:dLbl>
              <c:idx val="6"/>
              <c:layout>
                <c:manualLayout>
                  <c:x val="0"/>
                  <c:y val="-3.1963470319634701E-2"/>
                </c:manualLayout>
              </c:layout>
              <c:tx>
                <c:rich>
                  <a:bodyPr/>
                  <a:lstStyle/>
                  <a:p>
                    <a:r>
                      <a:rPr lang="en-US" dirty="0" smtClean="0"/>
                      <a:t>156.6</a:t>
                    </a:r>
                    <a:r>
                      <a:rPr lang="sr-Latn-RS" dirty="0" smtClean="0"/>
                      <a:t> </a:t>
                    </a:r>
                    <a:r>
                      <a:rPr lang="sr-Latn-RS" dirty="0" smtClean="0"/>
                      <a:t>mi</a:t>
                    </a:r>
                    <a:r>
                      <a:rPr lang="en-US" dirty="0" smtClean="0"/>
                      <a:t>l</a:t>
                    </a:r>
                    <a:r>
                      <a:rPr lang="sr-Latn-RS" dirty="0" smtClean="0"/>
                      <a:t>lion</a:t>
                    </a:r>
                    <a:endParaRPr lang="en-US" dirty="0"/>
                  </a:p>
                </c:rich>
              </c:tx>
              <c:showLegendKey val="0"/>
              <c:showVal val="1"/>
              <c:showCatName val="0"/>
              <c:showSerName val="0"/>
              <c:showPercent val="0"/>
              <c:showBubbleSize val="0"/>
            </c:dLbl>
            <c:dLbl>
              <c:idx val="7"/>
              <c:layout/>
              <c:tx>
                <c:rich>
                  <a:bodyPr/>
                  <a:lstStyle/>
                  <a:p>
                    <a:r>
                      <a:rPr lang="en-US" dirty="0" smtClean="0"/>
                      <a:t>156.3</a:t>
                    </a:r>
                    <a:r>
                      <a:rPr lang="sr-Latn-RS" dirty="0" smtClean="0"/>
                      <a:t> </a:t>
                    </a:r>
                    <a:r>
                      <a:rPr lang="sr-Latn-RS" dirty="0" smtClean="0"/>
                      <a:t>mil</a:t>
                    </a:r>
                    <a:r>
                      <a:rPr lang="en-US" dirty="0" smtClean="0"/>
                      <a:t>l</a:t>
                    </a:r>
                    <a:r>
                      <a:rPr lang="sr-Latn-RS" dirty="0" smtClean="0"/>
                      <a:t>ion</a:t>
                    </a:r>
                    <a:endParaRPr lang="en-US" dirty="0"/>
                  </a:p>
                </c:rich>
              </c:tx>
              <c:showLegendKey val="0"/>
              <c:showVal val="1"/>
              <c:showCatName val="0"/>
              <c:showSerName val="0"/>
              <c:showPercent val="0"/>
              <c:showBubbleSize val="0"/>
            </c:dLbl>
            <c:dLbl>
              <c:idx val="8"/>
              <c:layout/>
              <c:tx>
                <c:rich>
                  <a:bodyPr/>
                  <a:lstStyle/>
                  <a:p>
                    <a:r>
                      <a:rPr lang="en-US" dirty="0" smtClean="0"/>
                      <a:t>12</a:t>
                    </a:r>
                    <a:r>
                      <a:rPr lang="sr-Latn-RS" dirty="0" smtClean="0"/>
                      <a:t>3</a:t>
                    </a:r>
                    <a:r>
                      <a:rPr lang="sr-Latn-RS" baseline="0" dirty="0" smtClean="0"/>
                      <a:t> </a:t>
                    </a:r>
                    <a:r>
                      <a:rPr lang="sr-Latn-RS" dirty="0" smtClean="0"/>
                      <a:t>mil</a:t>
                    </a:r>
                    <a:r>
                      <a:rPr lang="en-US" dirty="0" smtClean="0"/>
                      <a:t>l</a:t>
                    </a:r>
                    <a:r>
                      <a:rPr lang="sr-Latn-RS" dirty="0" smtClean="0"/>
                      <a:t>ion</a:t>
                    </a:r>
                    <a:endParaRPr lang="en-US" dirty="0"/>
                  </a:p>
                </c:rich>
              </c:tx>
              <c:showLegendKey val="0"/>
              <c:showVal val="1"/>
              <c:showCatName val="0"/>
              <c:showSerName val="0"/>
              <c:showPercent val="0"/>
              <c:showBubbleSize val="0"/>
            </c:dLbl>
            <c:dLbl>
              <c:idx val="9"/>
              <c:layout>
                <c:manualLayout>
                  <c:x val="-1.4864362690449647E-3"/>
                  <c:y val="9.1324200913242004E-3"/>
                </c:manualLayout>
              </c:layout>
              <c:tx>
                <c:rich>
                  <a:bodyPr/>
                  <a:lstStyle/>
                  <a:p>
                    <a:r>
                      <a:rPr lang="en-US" dirty="0" smtClean="0"/>
                      <a:t>101</a:t>
                    </a:r>
                    <a:r>
                      <a:rPr lang="sr-Latn-RS" baseline="0" dirty="0" smtClean="0"/>
                      <a:t> </a:t>
                    </a:r>
                    <a:r>
                      <a:rPr lang="sr-Latn-RS" dirty="0" smtClean="0"/>
                      <a:t>mi</a:t>
                    </a:r>
                    <a:r>
                      <a:rPr lang="en-US" dirty="0" smtClean="0"/>
                      <a:t>l</a:t>
                    </a:r>
                    <a:r>
                      <a:rPr lang="sr-Latn-RS" dirty="0" smtClean="0"/>
                      <a:t>lion</a:t>
                    </a:r>
                    <a:endParaRPr lang="en-US" dirty="0"/>
                  </a:p>
                </c:rich>
              </c:tx>
              <c:showLegendKey val="0"/>
              <c:showVal val="1"/>
              <c:showCatName val="0"/>
              <c:showSerName val="0"/>
              <c:showPercent val="0"/>
              <c:showBubbleSize val="0"/>
            </c:dLbl>
            <c:dLbl>
              <c:idx val="10"/>
              <c:layout/>
              <c:tx>
                <c:rich>
                  <a:bodyPr/>
                  <a:lstStyle/>
                  <a:p>
                    <a:r>
                      <a:rPr lang="en-US" dirty="0" smtClean="0"/>
                      <a:t>3.6</a:t>
                    </a:r>
                    <a:r>
                      <a:rPr lang="sr-Latn-RS" dirty="0" smtClean="0"/>
                      <a:t> </a:t>
                    </a:r>
                    <a:r>
                      <a:rPr lang="sr-Latn-RS" dirty="0" smtClean="0"/>
                      <a:t>mi</a:t>
                    </a:r>
                    <a:r>
                      <a:rPr lang="en-US" dirty="0" smtClean="0"/>
                      <a:t>l</a:t>
                    </a:r>
                    <a:r>
                      <a:rPr lang="sr-Latn-RS" dirty="0" smtClean="0"/>
                      <a:t>lion</a:t>
                    </a:r>
                    <a:endParaRPr lang="en-US" dirty="0"/>
                  </a:p>
                </c:rich>
              </c:tx>
              <c:showLegendKey val="0"/>
              <c:showVal val="1"/>
              <c:showCatName val="0"/>
              <c:showSerName val="0"/>
              <c:showPercent val="0"/>
              <c:showBubbleSize val="0"/>
            </c:dLbl>
            <c:txPr>
              <a:bodyPr/>
              <a:lstStyle/>
              <a:p>
                <a:pPr>
                  <a:defRPr sz="800"/>
                </a:pPr>
                <a:endParaRPr lang="en-US"/>
              </a:p>
            </c:txPr>
            <c:showLegendKey val="0"/>
            <c:showVal val="1"/>
            <c:showCatName val="0"/>
            <c:showSerName val="0"/>
            <c:showPercent val="0"/>
            <c:showBubbleSize val="0"/>
            <c:showLeaderLines val="0"/>
          </c:dLbls>
          <c:cat>
            <c:strRef>
              <c:f>Sheet1!$A$2:$A$12</c:f>
              <c:strCache>
                <c:ptCount val="11"/>
                <c:pt idx="0">
                  <c:v>EU</c:v>
                </c:pt>
                <c:pt idx="1">
                  <c:v>Germany</c:v>
                </c:pt>
                <c:pt idx="2">
                  <c:v>USAID</c:v>
                </c:pt>
                <c:pt idx="3">
                  <c:v>Italy</c:v>
                </c:pt>
                <c:pt idx="4">
                  <c:v>Greece</c:v>
                </c:pt>
                <c:pt idx="5">
                  <c:v>Sweden</c:v>
                </c:pt>
                <c:pt idx="6">
                  <c:v>Switzerland</c:v>
                </c:pt>
                <c:pt idx="7">
                  <c:v>Norway</c:v>
                </c:pt>
                <c:pt idx="8">
                  <c:v>Holland</c:v>
                </c:pt>
                <c:pt idx="9">
                  <c:v>Japan</c:v>
                </c:pt>
                <c:pt idx="10">
                  <c:v>China</c:v>
                </c:pt>
              </c:strCache>
            </c:strRef>
          </c:cat>
          <c:val>
            <c:numRef>
              <c:f>Sheet1!$B$2:$B$12</c:f>
              <c:numCache>
                <c:formatCode>General</c:formatCode>
                <c:ptCount val="11"/>
                <c:pt idx="0">
                  <c:v>2664.38</c:v>
                </c:pt>
                <c:pt idx="1">
                  <c:v>1259.18</c:v>
                </c:pt>
                <c:pt idx="2">
                  <c:v>630.26</c:v>
                </c:pt>
                <c:pt idx="3">
                  <c:v>276.01</c:v>
                </c:pt>
                <c:pt idx="4">
                  <c:v>258.61</c:v>
                </c:pt>
                <c:pt idx="5">
                  <c:v>214.67</c:v>
                </c:pt>
                <c:pt idx="6">
                  <c:v>156.6</c:v>
                </c:pt>
                <c:pt idx="7">
                  <c:v>156.31</c:v>
                </c:pt>
                <c:pt idx="8">
                  <c:v>122.97</c:v>
                </c:pt>
                <c:pt idx="9">
                  <c:v>101.46</c:v>
                </c:pt>
                <c:pt idx="10">
                  <c:v>3.6</c:v>
                </c:pt>
              </c:numCache>
            </c:numRef>
          </c:val>
        </c:ser>
        <c:dLbls>
          <c:showLegendKey val="0"/>
          <c:showVal val="0"/>
          <c:showCatName val="0"/>
          <c:showSerName val="0"/>
          <c:showPercent val="0"/>
          <c:showBubbleSize val="0"/>
        </c:dLbls>
        <c:gapWidth val="75"/>
        <c:overlap val="40"/>
        <c:axId val="48618496"/>
        <c:axId val="29819648"/>
      </c:barChart>
      <c:catAx>
        <c:axId val="48618496"/>
        <c:scaling>
          <c:orientation val="minMax"/>
        </c:scaling>
        <c:delete val="0"/>
        <c:axPos val="b"/>
        <c:majorTickMark val="none"/>
        <c:minorTickMark val="none"/>
        <c:tickLblPos val="nextTo"/>
        <c:txPr>
          <a:bodyPr/>
          <a:lstStyle/>
          <a:p>
            <a:pPr>
              <a:defRPr sz="1000"/>
            </a:pPr>
            <a:endParaRPr lang="en-US"/>
          </a:p>
        </c:txPr>
        <c:crossAx val="29819648"/>
        <c:crosses val="autoZero"/>
        <c:auto val="1"/>
        <c:lblAlgn val="ctr"/>
        <c:lblOffset val="100"/>
        <c:noMultiLvlLbl val="0"/>
      </c:catAx>
      <c:valAx>
        <c:axId val="29819648"/>
        <c:scaling>
          <c:orientation val="minMax"/>
          <c:max val="2700"/>
        </c:scaling>
        <c:delete val="1"/>
        <c:axPos val="l"/>
        <c:numFmt formatCode="#,##0" sourceLinked="0"/>
        <c:majorTickMark val="out"/>
        <c:minorTickMark val="none"/>
        <c:tickLblPos val="nextTo"/>
        <c:crossAx val="48618496"/>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sr-Latn-RS" sz="1000" noProof="0"/>
            </a:pPr>
            <a:r>
              <a:rPr lang="en-US" sz="1000" b="1" i="0" baseline="0" dirty="0" smtClean="0">
                <a:effectLst/>
              </a:rPr>
              <a:t>Which sectors do you think EU assistance should go to? MULTIPLE ANSWERS</a:t>
            </a:r>
            <a:endParaRPr lang="en-US" sz="1000" dirty="0">
              <a:effectLst/>
            </a:endParaRPr>
          </a:p>
        </c:rich>
      </c:tx>
      <c:layout/>
      <c:overlay val="0"/>
    </c:title>
    <c:autoTitleDeleted val="0"/>
    <c:plotArea>
      <c:layout>
        <c:manualLayout>
          <c:layoutTarget val="inner"/>
          <c:xMode val="edge"/>
          <c:yMode val="edge"/>
          <c:x val="0.40124817731116946"/>
          <c:y val="0.17687631865804937"/>
          <c:w val="0.5754713994084073"/>
          <c:h val="0.79171429579114838"/>
        </c:manualLayout>
      </c:layout>
      <c:barChart>
        <c:barDir val="bar"/>
        <c:grouping val="clustered"/>
        <c:varyColors val="0"/>
        <c:ser>
          <c:idx val="0"/>
          <c:order val="0"/>
          <c:tx>
            <c:strRef>
              <c:f>Sheet1!$B$1</c:f>
              <c:strCache>
                <c:ptCount val="1"/>
                <c:pt idx="0">
                  <c:v>Series 1</c:v>
                </c:pt>
              </c:strCache>
            </c:strRef>
          </c:tx>
          <c:spPr>
            <a:solidFill>
              <a:schemeClr val="accent4"/>
            </a:solidFill>
          </c:spPr>
          <c:invertIfNegative val="0"/>
          <c:dPt>
            <c:idx val="14"/>
            <c:invertIfNegative val="0"/>
            <c:bubble3D val="0"/>
            <c:spPr>
              <a:solidFill>
                <a:schemeClr val="bg1">
                  <a:lumMod val="75000"/>
                </a:schemeClr>
              </a:solidFill>
            </c:spPr>
          </c:dPt>
          <c:dLbls>
            <c:txPr>
              <a:bodyPr/>
              <a:lstStyle/>
              <a:p>
                <a:pPr>
                  <a:defRPr sz="1000"/>
                </a:pPr>
                <a:endParaRPr lang="en-US"/>
              </a:p>
            </c:txPr>
            <c:showLegendKey val="0"/>
            <c:showVal val="1"/>
            <c:showCatName val="0"/>
            <c:showSerName val="0"/>
            <c:showPercent val="0"/>
            <c:showBubbleSize val="0"/>
            <c:showLeaderLines val="0"/>
          </c:dLbls>
          <c:cat>
            <c:strRef>
              <c:f>Sheet1!$A$2:$A$16</c:f>
              <c:strCache>
                <c:ptCount val="15"/>
                <c:pt idx="0">
                  <c:v>Agriculture</c:v>
                </c:pt>
                <c:pt idx="1">
                  <c:v>Health system</c:v>
                </c:pt>
                <c:pt idx="2">
                  <c:v>Development of poor regions</c:v>
                </c:pt>
                <c:pt idx="3">
                  <c:v>Economic reforms</c:v>
                </c:pt>
                <c:pt idx="4">
                  <c:v>Business (SME development)</c:v>
                </c:pt>
                <c:pt idx="5">
                  <c:v>Civil society</c:v>
                </c:pt>
                <c:pt idx="6">
                  <c:v>Educational system</c:v>
                </c:pt>
                <c:pt idx="7">
                  <c:v>Transport, bridges, roads</c:v>
                </c:pt>
                <c:pt idx="8">
                  <c:v>Justice System</c:v>
                </c:pt>
                <c:pt idx="9">
                  <c:v>Municipalities and Local Self Governments</c:v>
                </c:pt>
                <c:pt idx="10">
                  <c:v>Environment</c:v>
                </c:pt>
                <c:pt idx="11">
                  <c:v>Energy</c:v>
                </c:pt>
                <c:pt idx="12">
                  <c:v>Protection of human and minority rights</c:v>
                </c:pt>
                <c:pt idx="13">
                  <c:v>Public administration</c:v>
                </c:pt>
                <c:pt idx="14">
                  <c:v>Don’t know/no answer</c:v>
                </c:pt>
              </c:strCache>
            </c:strRef>
          </c:cat>
          <c:val>
            <c:numRef>
              <c:f>Sheet1!$B$2:$B$16</c:f>
              <c:numCache>
                <c:formatCode>0\%</c:formatCode>
                <c:ptCount val="15"/>
                <c:pt idx="0">
                  <c:v>67.489362923306018</c:v>
                </c:pt>
                <c:pt idx="1">
                  <c:v>45.795779530166179</c:v>
                </c:pt>
                <c:pt idx="2">
                  <c:v>43.967374347105299</c:v>
                </c:pt>
                <c:pt idx="3">
                  <c:v>39.938344755348467</c:v>
                </c:pt>
                <c:pt idx="4">
                  <c:v>36.166639165569244</c:v>
                </c:pt>
                <c:pt idx="5">
                  <c:v>24.181770946799837</c:v>
                </c:pt>
                <c:pt idx="6">
                  <c:v>22.795692509138309</c:v>
                </c:pt>
                <c:pt idx="7">
                  <c:v>22.490961816631025</c:v>
                </c:pt>
                <c:pt idx="8">
                  <c:v>15.659602749508103</c:v>
                </c:pt>
                <c:pt idx="9">
                  <c:v>12.665723676515208</c:v>
                </c:pt>
                <c:pt idx="10">
                  <c:v>11.98616830963347</c:v>
                </c:pt>
                <c:pt idx="11">
                  <c:v>10.694674324164644</c:v>
                </c:pt>
                <c:pt idx="12">
                  <c:v>8.0674277296795172</c:v>
                </c:pt>
                <c:pt idx="13">
                  <c:v>2.7177769634370428</c:v>
                </c:pt>
                <c:pt idx="14">
                  <c:v>26.987823987909319</c:v>
                </c:pt>
              </c:numCache>
            </c:numRef>
          </c:val>
        </c:ser>
        <c:dLbls>
          <c:showLegendKey val="0"/>
          <c:showVal val="1"/>
          <c:showCatName val="0"/>
          <c:showSerName val="0"/>
          <c:showPercent val="0"/>
          <c:showBubbleSize val="0"/>
        </c:dLbls>
        <c:gapWidth val="50"/>
        <c:overlap val="-25"/>
        <c:axId val="164919936"/>
        <c:axId val="164947840"/>
      </c:barChart>
      <c:catAx>
        <c:axId val="164919936"/>
        <c:scaling>
          <c:orientation val="maxMin"/>
        </c:scaling>
        <c:delete val="0"/>
        <c:axPos val="l"/>
        <c:majorTickMark val="none"/>
        <c:minorTickMark val="none"/>
        <c:tickLblPos val="nextTo"/>
        <c:spPr>
          <a:noFill/>
          <a:ln>
            <a:noFill/>
          </a:ln>
        </c:spPr>
        <c:txPr>
          <a:bodyPr/>
          <a:lstStyle/>
          <a:p>
            <a:pPr>
              <a:defRPr sz="1000"/>
            </a:pPr>
            <a:endParaRPr lang="en-US"/>
          </a:p>
        </c:txPr>
        <c:crossAx val="164947840"/>
        <c:crosses val="autoZero"/>
        <c:auto val="1"/>
        <c:lblAlgn val="ctr"/>
        <c:lblOffset val="100"/>
        <c:noMultiLvlLbl val="0"/>
      </c:catAx>
      <c:valAx>
        <c:axId val="164947840"/>
        <c:scaling>
          <c:orientation val="minMax"/>
          <c:max val="80"/>
        </c:scaling>
        <c:delete val="1"/>
        <c:axPos val="t"/>
        <c:numFmt formatCode="0\%" sourceLinked="1"/>
        <c:majorTickMark val="out"/>
        <c:minorTickMark val="none"/>
        <c:tickLblPos val="nextTo"/>
        <c:crossAx val="164919936"/>
        <c:crosses val="autoZero"/>
        <c:crossBetween val="between"/>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sr-Latn-RS" sz="1000" noProof="0"/>
            </a:pPr>
            <a:r>
              <a:rPr lang="en-US" sz="1000" b="1" i="0" baseline="0" dirty="0" smtClean="0">
                <a:effectLst/>
              </a:rPr>
              <a:t>What is your general feeling about European Union? </a:t>
            </a:r>
            <a:endParaRPr lang="en-US" sz="1000" dirty="0">
              <a:effectLst/>
            </a:endParaRPr>
          </a:p>
        </c:rich>
      </c:tx>
      <c:layout>
        <c:manualLayout>
          <c:xMode val="edge"/>
          <c:yMode val="edge"/>
          <c:x val="0.29924236171863394"/>
          <c:y val="3.2432432432432434E-2"/>
        </c:manualLayout>
      </c:layout>
      <c:overlay val="0"/>
    </c:title>
    <c:autoTitleDeleted val="0"/>
    <c:plotArea>
      <c:layout>
        <c:manualLayout>
          <c:layoutTarget val="inner"/>
          <c:xMode val="edge"/>
          <c:yMode val="edge"/>
          <c:x val="3.1400722927418467E-2"/>
          <c:y val="0.20248109526849695"/>
          <c:w val="0.86930324150385263"/>
          <c:h val="0.61414854224303095"/>
        </c:manualLayout>
      </c:layout>
      <c:lineChart>
        <c:grouping val="standard"/>
        <c:varyColors val="0"/>
        <c:ser>
          <c:idx val="0"/>
          <c:order val="0"/>
          <c:tx>
            <c:strRef>
              <c:f>Sheet1!$B$1</c:f>
              <c:strCache>
                <c:ptCount val="1"/>
                <c:pt idx="0">
                  <c:v>Positive</c:v>
                </c:pt>
              </c:strCache>
            </c:strRef>
          </c:tx>
          <c:spPr>
            <a:ln w="50800">
              <a:solidFill>
                <a:srgbClr val="79D738"/>
              </a:solidFill>
            </a:ln>
          </c:spPr>
          <c:marker>
            <c:spPr>
              <a:solidFill>
                <a:srgbClr val="79D738"/>
              </a:solidFill>
              <a:ln>
                <a:solidFill>
                  <a:srgbClr val="79D738"/>
                </a:solidFill>
              </a:ln>
            </c:spPr>
          </c:marker>
          <c:dLbls>
            <c:dLbl>
              <c:idx val="0"/>
              <c:layout>
                <c:manualLayout>
                  <c:x val="0"/>
                  <c:y val="9.3955056037320267E-2"/>
                </c:manualLayout>
              </c:layout>
              <c:dLblPos val="t"/>
              <c:showLegendKey val="0"/>
              <c:showVal val="1"/>
              <c:showCatName val="0"/>
              <c:showSerName val="0"/>
              <c:showPercent val="0"/>
              <c:showBubbleSize val="0"/>
            </c:dLbl>
            <c:dLbl>
              <c:idx val="2"/>
              <c:delete val="1"/>
            </c:dLbl>
            <c:dLbl>
              <c:idx val="4"/>
              <c:layout>
                <c:manualLayout>
                  <c:x val="-3.9970476087673075E-2"/>
                  <c:y val="-3.27116407746329E-2"/>
                </c:manualLayout>
              </c:layout>
              <c:dLblPos val="r"/>
              <c:showLegendKey val="0"/>
              <c:showVal val="1"/>
              <c:showCatName val="0"/>
              <c:showSerName val="0"/>
              <c:showPercent val="0"/>
              <c:showBubbleSize val="0"/>
            </c:dLbl>
            <c:txPr>
              <a:bodyPr/>
              <a:lstStyle/>
              <a:p>
                <a:pPr>
                  <a:defRPr sz="1000" b="1"/>
                </a:pPr>
                <a:endParaRPr lang="en-US"/>
              </a:p>
            </c:txPr>
            <c:dLblPos val="t"/>
            <c:showLegendKey val="0"/>
            <c:showVal val="1"/>
            <c:showCatName val="0"/>
            <c:showSerName val="0"/>
            <c:showPercent val="0"/>
            <c:showBubbleSize val="0"/>
            <c:showLeaderLines val="0"/>
          </c:dLbls>
          <c:cat>
            <c:strRef>
              <c:f>Sheet1!$A$2:$A$6</c:f>
              <c:strCache>
                <c:ptCount val="5"/>
                <c:pt idx="0">
                  <c:v>Nov-11</c:v>
                </c:pt>
                <c:pt idx="1">
                  <c:v>Apr-12</c:v>
                </c:pt>
                <c:pt idx="2">
                  <c:v>Oct.12</c:v>
                </c:pt>
                <c:pt idx="3">
                  <c:v>Apr-13</c:v>
                </c:pt>
                <c:pt idx="4">
                  <c:v>Feb-14</c:v>
                </c:pt>
              </c:strCache>
            </c:strRef>
          </c:cat>
          <c:val>
            <c:numRef>
              <c:f>Sheet1!$B$2:$B$6</c:f>
              <c:numCache>
                <c:formatCode>0\%</c:formatCode>
                <c:ptCount val="5"/>
                <c:pt idx="0">
                  <c:v>32</c:v>
                </c:pt>
                <c:pt idx="1">
                  <c:v>35</c:v>
                </c:pt>
                <c:pt idx="2">
                  <c:v>31</c:v>
                </c:pt>
                <c:pt idx="3">
                  <c:v>35</c:v>
                </c:pt>
                <c:pt idx="4">
                  <c:v>44</c:v>
                </c:pt>
              </c:numCache>
            </c:numRef>
          </c:val>
          <c:smooth val="0"/>
        </c:ser>
        <c:ser>
          <c:idx val="1"/>
          <c:order val="1"/>
          <c:tx>
            <c:strRef>
              <c:f>Sheet1!$C$1</c:f>
              <c:strCache>
                <c:ptCount val="1"/>
                <c:pt idx="0">
                  <c:v>Negative</c:v>
                </c:pt>
              </c:strCache>
            </c:strRef>
          </c:tx>
          <c:spPr>
            <a:ln>
              <a:solidFill>
                <a:srgbClr val="C00000"/>
              </a:solidFill>
            </a:ln>
          </c:spPr>
          <c:marker>
            <c:spPr>
              <a:solidFill>
                <a:srgbClr val="C00000"/>
              </a:solidFill>
              <a:ln>
                <a:solidFill>
                  <a:srgbClr val="C00000"/>
                </a:solidFill>
              </a:ln>
            </c:spPr>
          </c:marker>
          <c:dLbls>
            <c:dLbl>
              <c:idx val="0"/>
              <c:delete val="1"/>
            </c:dLbl>
            <c:dLbl>
              <c:idx val="1"/>
              <c:layout>
                <c:manualLayout>
                  <c:x val="-2.2230455724342402E-2"/>
                  <c:y val="2.4492917063029442E-2"/>
                </c:manualLayout>
              </c:layout>
              <c:showLegendKey val="0"/>
              <c:showVal val="1"/>
              <c:showCatName val="0"/>
              <c:showSerName val="0"/>
              <c:showPercent val="0"/>
              <c:showBubbleSize val="0"/>
            </c:dLbl>
            <c:dLbl>
              <c:idx val="2"/>
              <c:layout>
                <c:manualLayout>
                  <c:x val="-2.2230455724342402E-2"/>
                  <c:y val="-3.6739375594544064E-2"/>
                </c:manualLayout>
              </c:layout>
              <c:showLegendKey val="0"/>
              <c:showVal val="1"/>
              <c:showCatName val="0"/>
              <c:showSerName val="0"/>
              <c:showPercent val="0"/>
              <c:showBubbleSize val="0"/>
            </c:dLbl>
            <c:dLbl>
              <c:idx val="3"/>
              <c:delete val="1"/>
            </c:dLbl>
            <c:txPr>
              <a:bodyPr/>
              <a:lstStyle/>
              <a:p>
                <a:pPr>
                  <a:defRPr sz="1000"/>
                </a:pPr>
                <a:endParaRPr lang="en-US"/>
              </a:p>
            </c:txPr>
            <c:showLegendKey val="0"/>
            <c:showVal val="1"/>
            <c:showCatName val="0"/>
            <c:showSerName val="0"/>
            <c:showPercent val="0"/>
            <c:showBubbleSize val="0"/>
            <c:showLeaderLines val="0"/>
          </c:dLbls>
          <c:cat>
            <c:strRef>
              <c:f>Sheet1!$A$2:$A$6</c:f>
              <c:strCache>
                <c:ptCount val="5"/>
                <c:pt idx="0">
                  <c:v>Nov-11</c:v>
                </c:pt>
                <c:pt idx="1">
                  <c:v>Apr-12</c:v>
                </c:pt>
                <c:pt idx="2">
                  <c:v>Oct.12</c:v>
                </c:pt>
                <c:pt idx="3">
                  <c:v>Apr-13</c:v>
                </c:pt>
                <c:pt idx="4">
                  <c:v>Feb-14</c:v>
                </c:pt>
              </c:strCache>
            </c:strRef>
          </c:cat>
          <c:val>
            <c:numRef>
              <c:f>Sheet1!$C$2:$C$6</c:f>
              <c:numCache>
                <c:formatCode>0\%</c:formatCode>
                <c:ptCount val="5"/>
                <c:pt idx="0">
                  <c:v>33</c:v>
                </c:pt>
                <c:pt idx="1">
                  <c:v>34</c:v>
                </c:pt>
                <c:pt idx="2">
                  <c:v>36</c:v>
                </c:pt>
                <c:pt idx="3">
                  <c:v>32</c:v>
                </c:pt>
                <c:pt idx="4">
                  <c:v>32</c:v>
                </c:pt>
              </c:numCache>
            </c:numRef>
          </c:val>
          <c:smooth val="0"/>
        </c:ser>
        <c:ser>
          <c:idx val="2"/>
          <c:order val="2"/>
          <c:tx>
            <c:strRef>
              <c:f>Sheet1!$D$1</c:f>
              <c:strCache>
                <c:ptCount val="1"/>
                <c:pt idx="0">
                  <c:v>Neutral</c:v>
                </c:pt>
              </c:strCache>
            </c:strRef>
          </c:tx>
          <c:spPr>
            <a:ln>
              <a:solidFill>
                <a:schemeClr val="bg1">
                  <a:lumMod val="50000"/>
                </a:schemeClr>
              </a:solidFill>
            </a:ln>
          </c:spPr>
          <c:marker>
            <c:spPr>
              <a:solidFill>
                <a:schemeClr val="bg1">
                  <a:lumMod val="50000"/>
                </a:schemeClr>
              </a:solidFill>
              <a:ln>
                <a:solidFill>
                  <a:prstClr val="white">
                    <a:lumMod val="50000"/>
                  </a:prstClr>
                </a:solidFill>
              </a:ln>
            </c:spPr>
          </c:marker>
          <c:dLbls>
            <c:dLbl>
              <c:idx val="0"/>
              <c:layout>
                <c:manualLayout>
                  <c:x val="-2.3712486105965169E-2"/>
                  <c:y val="-3.414354535684818E-2"/>
                </c:manualLayout>
              </c:layout>
              <c:showLegendKey val="0"/>
              <c:showVal val="1"/>
              <c:showCatName val="0"/>
              <c:showSerName val="0"/>
              <c:showPercent val="0"/>
              <c:showBubbleSize val="0"/>
            </c:dLbl>
            <c:dLbl>
              <c:idx val="1"/>
              <c:layout>
                <c:manualLayout>
                  <c:x val="-2.0748425342719531E-2"/>
                  <c:y val="3.3677760961665394E-2"/>
                </c:manualLayout>
              </c:layout>
              <c:showLegendKey val="0"/>
              <c:showVal val="1"/>
              <c:showCatName val="0"/>
              <c:showSerName val="0"/>
              <c:showPercent val="0"/>
              <c:showBubbleSize val="0"/>
            </c:dLbl>
            <c:dLbl>
              <c:idx val="2"/>
              <c:layout>
                <c:manualLayout>
                  <c:x val="-2.2230455724342402E-2"/>
                  <c:y val="3.3677760961665255E-2"/>
                </c:manualLayout>
              </c:layout>
              <c:spPr/>
              <c:txPr>
                <a:bodyPr/>
                <a:lstStyle/>
                <a:p>
                  <a:pPr>
                    <a:defRPr sz="1000" b="1"/>
                  </a:pPr>
                  <a:endParaRPr lang="en-US"/>
                </a:p>
              </c:txPr>
              <c:showLegendKey val="0"/>
              <c:showVal val="1"/>
              <c:showCatName val="0"/>
              <c:showSerName val="0"/>
              <c:showPercent val="0"/>
              <c:showBubbleSize val="0"/>
            </c:dLbl>
            <c:dLbl>
              <c:idx val="3"/>
              <c:layout>
                <c:manualLayout>
                  <c:x val="-2.5194516487587994E-2"/>
                  <c:y val="2.7554531695907887E-2"/>
                </c:manualLayout>
              </c:layout>
              <c:showLegendKey val="0"/>
              <c:showVal val="1"/>
              <c:showCatName val="0"/>
              <c:showSerName val="0"/>
              <c:showPercent val="0"/>
              <c:showBubbleSize val="0"/>
            </c:dLbl>
            <c:dLbl>
              <c:idx val="4"/>
              <c:layout>
                <c:manualLayout>
                  <c:x val="-3.4086698777324932E-2"/>
                  <c:y val="5.4054054054054057E-2"/>
                </c:manualLayout>
              </c:layout>
              <c:showLegendKey val="0"/>
              <c:showVal val="1"/>
              <c:showCatName val="0"/>
              <c:showSerName val="0"/>
              <c:showPercent val="0"/>
              <c:showBubbleSize val="0"/>
            </c:dLbl>
            <c:txPr>
              <a:bodyPr/>
              <a:lstStyle/>
              <a:p>
                <a:pPr>
                  <a:defRPr sz="1000"/>
                </a:pPr>
                <a:endParaRPr lang="en-US"/>
              </a:p>
            </c:txPr>
            <c:showLegendKey val="0"/>
            <c:showVal val="1"/>
            <c:showCatName val="0"/>
            <c:showSerName val="0"/>
            <c:showPercent val="0"/>
            <c:showBubbleSize val="0"/>
            <c:showLeaderLines val="0"/>
          </c:dLbls>
          <c:cat>
            <c:strRef>
              <c:f>Sheet1!$A$2:$A$6</c:f>
              <c:strCache>
                <c:ptCount val="5"/>
                <c:pt idx="0">
                  <c:v>Nov-11</c:v>
                </c:pt>
                <c:pt idx="1">
                  <c:v>Apr-12</c:v>
                </c:pt>
                <c:pt idx="2">
                  <c:v>Oct.12</c:v>
                </c:pt>
                <c:pt idx="3">
                  <c:v>Apr-13</c:v>
                </c:pt>
                <c:pt idx="4">
                  <c:v>Feb-14</c:v>
                </c:pt>
              </c:strCache>
            </c:strRef>
          </c:cat>
          <c:val>
            <c:numRef>
              <c:f>Sheet1!$D$2:$D$6</c:f>
              <c:numCache>
                <c:formatCode>0\%</c:formatCode>
                <c:ptCount val="5"/>
                <c:pt idx="0">
                  <c:v>33</c:v>
                </c:pt>
                <c:pt idx="1">
                  <c:v>29</c:v>
                </c:pt>
                <c:pt idx="2">
                  <c:v>31</c:v>
                </c:pt>
                <c:pt idx="3">
                  <c:v>32</c:v>
                </c:pt>
                <c:pt idx="4">
                  <c:v>23</c:v>
                </c:pt>
              </c:numCache>
            </c:numRef>
          </c:val>
          <c:smooth val="0"/>
        </c:ser>
        <c:ser>
          <c:idx val="3"/>
          <c:order val="3"/>
          <c:tx>
            <c:strRef>
              <c:f>Sheet1!$E$1</c:f>
              <c:strCache>
                <c:ptCount val="1"/>
                <c:pt idx="0">
                  <c:v>Don't know/no answer</c:v>
                </c:pt>
              </c:strCache>
            </c:strRef>
          </c:tx>
          <c:dLbls>
            <c:txPr>
              <a:bodyPr/>
              <a:lstStyle/>
              <a:p>
                <a:pPr>
                  <a:defRPr sz="1000"/>
                </a:pPr>
                <a:endParaRPr lang="en-US"/>
              </a:p>
            </c:txPr>
            <c:dLblPos val="t"/>
            <c:showLegendKey val="0"/>
            <c:showVal val="1"/>
            <c:showCatName val="0"/>
            <c:showSerName val="0"/>
            <c:showPercent val="0"/>
            <c:showBubbleSize val="0"/>
            <c:showLeaderLines val="0"/>
          </c:dLbls>
          <c:cat>
            <c:strRef>
              <c:f>Sheet1!$A$2:$A$6</c:f>
              <c:strCache>
                <c:ptCount val="5"/>
                <c:pt idx="0">
                  <c:v>Nov-11</c:v>
                </c:pt>
                <c:pt idx="1">
                  <c:v>Apr-12</c:v>
                </c:pt>
                <c:pt idx="2">
                  <c:v>Oct.12</c:v>
                </c:pt>
                <c:pt idx="3">
                  <c:v>Apr-13</c:v>
                </c:pt>
                <c:pt idx="4">
                  <c:v>Feb-14</c:v>
                </c:pt>
              </c:strCache>
            </c:strRef>
          </c:cat>
          <c:val>
            <c:numRef>
              <c:f>Sheet1!$E$2:$E$6</c:f>
              <c:numCache>
                <c:formatCode>0\%</c:formatCode>
                <c:ptCount val="5"/>
                <c:pt idx="0">
                  <c:v>2</c:v>
                </c:pt>
                <c:pt idx="1">
                  <c:v>2</c:v>
                </c:pt>
                <c:pt idx="2">
                  <c:v>2</c:v>
                </c:pt>
                <c:pt idx="3">
                  <c:v>1</c:v>
                </c:pt>
                <c:pt idx="4">
                  <c:v>1</c:v>
                </c:pt>
              </c:numCache>
            </c:numRef>
          </c:val>
          <c:smooth val="0"/>
        </c:ser>
        <c:dLbls>
          <c:showLegendKey val="0"/>
          <c:showVal val="1"/>
          <c:showCatName val="0"/>
          <c:showSerName val="0"/>
          <c:showPercent val="0"/>
          <c:showBubbleSize val="0"/>
        </c:dLbls>
        <c:marker val="1"/>
        <c:smooth val="0"/>
        <c:axId val="22460288"/>
        <c:axId val="22461824"/>
      </c:lineChart>
      <c:catAx>
        <c:axId val="22460288"/>
        <c:scaling>
          <c:orientation val="minMax"/>
        </c:scaling>
        <c:delete val="0"/>
        <c:axPos val="b"/>
        <c:numFmt formatCode="mmm/yy" sourceLinked="1"/>
        <c:majorTickMark val="none"/>
        <c:minorTickMark val="none"/>
        <c:tickLblPos val="nextTo"/>
        <c:txPr>
          <a:bodyPr/>
          <a:lstStyle/>
          <a:p>
            <a:pPr>
              <a:defRPr sz="900"/>
            </a:pPr>
            <a:endParaRPr lang="en-US"/>
          </a:p>
        </c:txPr>
        <c:crossAx val="22461824"/>
        <c:crosses val="autoZero"/>
        <c:auto val="1"/>
        <c:lblAlgn val="ctr"/>
        <c:lblOffset val="100"/>
        <c:noMultiLvlLbl val="0"/>
      </c:catAx>
      <c:valAx>
        <c:axId val="22461824"/>
        <c:scaling>
          <c:orientation val="minMax"/>
        </c:scaling>
        <c:delete val="1"/>
        <c:axPos val="l"/>
        <c:numFmt formatCode="0\%" sourceLinked="1"/>
        <c:majorTickMark val="out"/>
        <c:minorTickMark val="none"/>
        <c:tickLblPos val="nextTo"/>
        <c:crossAx val="22460288"/>
        <c:crosses val="autoZero"/>
        <c:crossBetween val="between"/>
      </c:valAx>
    </c:plotArea>
    <c:legend>
      <c:legendPos val="t"/>
      <c:layout>
        <c:manualLayout>
          <c:xMode val="edge"/>
          <c:yMode val="edge"/>
          <c:x val="0.1822503684874317"/>
          <c:y val="0.13246846846846846"/>
          <c:w val="0.63549906206148088"/>
          <c:h val="6.4985457898843732E-2"/>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000" dirty="0" smtClean="0"/>
              <a:t>Reasons</a:t>
            </a:r>
            <a:r>
              <a:rPr lang="en-US" sz="1000" baseline="0" dirty="0" smtClean="0"/>
              <a:t> FOR support</a:t>
            </a:r>
            <a:r>
              <a:rPr lang="en-US" sz="1000" dirty="0" smtClean="0"/>
              <a:t>. </a:t>
            </a:r>
            <a:r>
              <a:rPr lang="en-US" sz="1000" dirty="0" smtClean="0"/>
              <a:t>MAX</a:t>
            </a:r>
            <a:r>
              <a:rPr lang="en-US" sz="1000" baseline="0" dirty="0" smtClean="0"/>
              <a:t> </a:t>
            </a:r>
            <a:r>
              <a:rPr lang="en-US" sz="1000" i="0" baseline="0" dirty="0" smtClean="0"/>
              <a:t>3 </a:t>
            </a:r>
            <a:r>
              <a:rPr lang="en-US" sz="1000" i="0" baseline="0" dirty="0" smtClean="0"/>
              <a:t>answers. </a:t>
            </a:r>
            <a:endParaRPr lang="en-US" sz="1000" i="0" baseline="0" dirty="0" smtClean="0"/>
          </a:p>
          <a:p>
            <a:pPr>
              <a:defRPr/>
            </a:pPr>
            <a:r>
              <a:rPr lang="en-US" sz="1000" i="0" baseline="0" dirty="0" smtClean="0"/>
              <a:t>% </a:t>
            </a:r>
            <a:r>
              <a:rPr lang="en-US" sz="1000" i="0" baseline="0" dirty="0" smtClean="0"/>
              <a:t>of Cases</a:t>
            </a:r>
            <a:r>
              <a:rPr lang="sr-Latn-RS" sz="1000" i="0" baseline="0" dirty="0" smtClean="0"/>
              <a:t> </a:t>
            </a:r>
            <a:r>
              <a:rPr lang="en-US" sz="1000" baseline="0" dirty="0" smtClean="0"/>
              <a:t>(Only supporters N=680</a:t>
            </a:r>
            <a:r>
              <a:rPr lang="en-US" sz="1000" baseline="0" dirty="0" smtClean="0"/>
              <a:t>)</a:t>
            </a:r>
            <a:endParaRPr lang="en-US" sz="1000" dirty="0"/>
          </a:p>
        </c:rich>
      </c:tx>
      <c:layout/>
      <c:overlay val="0"/>
    </c:title>
    <c:autoTitleDeleted val="0"/>
    <c:plotArea>
      <c:layout>
        <c:manualLayout>
          <c:layoutTarget val="inner"/>
          <c:xMode val="edge"/>
          <c:yMode val="edge"/>
          <c:x val="0.49938305479181228"/>
          <c:y val="0.24425016829887275"/>
          <c:w val="0.46765815148588247"/>
          <c:h val="0.71716370716734013"/>
        </c:manualLayout>
      </c:layout>
      <c:barChart>
        <c:barDir val="bar"/>
        <c:grouping val="clustered"/>
        <c:varyColors val="0"/>
        <c:ser>
          <c:idx val="0"/>
          <c:order val="0"/>
          <c:tx>
            <c:strRef>
              <c:f>Sheet1!$B$1</c:f>
              <c:strCache>
                <c:ptCount val="1"/>
                <c:pt idx="0">
                  <c:v>Series 1</c:v>
                </c:pt>
              </c:strCache>
            </c:strRef>
          </c:tx>
          <c:spPr>
            <a:solidFill>
              <a:srgbClr val="79D738"/>
            </a:solidFill>
          </c:spPr>
          <c:invertIfNegative val="0"/>
          <c:dLbls>
            <c:txPr>
              <a:bodyPr/>
              <a:lstStyle/>
              <a:p>
                <a:pPr>
                  <a:defRPr sz="1000"/>
                </a:pPr>
                <a:endParaRPr lang="en-US"/>
              </a:p>
            </c:txPr>
            <c:showLegendKey val="0"/>
            <c:showVal val="1"/>
            <c:showCatName val="0"/>
            <c:showSerName val="0"/>
            <c:showPercent val="0"/>
            <c:showBubbleSize val="0"/>
            <c:showLeaderLines val="0"/>
          </c:dLbls>
          <c:cat>
            <c:strRef>
              <c:f>Sheet1!$A$2:$A$9</c:f>
              <c:strCache>
                <c:ptCount val="8"/>
                <c:pt idx="0">
                  <c:v>Better chance for employment</c:v>
                </c:pt>
                <c:pt idx="1">
                  <c:v>Better standard</c:v>
                </c:pt>
                <c:pt idx="2">
                  <c:v>Better future,  prosperity</c:v>
                </c:pt>
                <c:pt idx="3">
                  <c:v>Rule of law, better laws, fight against crime and coruption</c:v>
                </c:pt>
                <c:pt idx="4">
                  <c:v>Traveling</c:v>
                </c:pt>
                <c:pt idx="5">
                  <c:v>Education in EU countries</c:v>
                </c:pt>
                <c:pt idx="6">
                  <c:v>New investments</c:v>
                </c:pt>
                <c:pt idx="7">
                  <c:v>Other</c:v>
                </c:pt>
              </c:strCache>
            </c:strRef>
          </c:cat>
          <c:val>
            <c:numRef>
              <c:f>Sheet1!$B$2:$B$9</c:f>
              <c:numCache>
                <c:formatCode>0\%</c:formatCode>
                <c:ptCount val="8"/>
                <c:pt idx="0">
                  <c:v>43.428270729720076</c:v>
                </c:pt>
                <c:pt idx="1">
                  <c:v>36.515092014313389</c:v>
                </c:pt>
                <c:pt idx="2">
                  <c:v>34.376702472169058</c:v>
                </c:pt>
                <c:pt idx="3">
                  <c:v>25.456946358687759</c:v>
                </c:pt>
                <c:pt idx="4">
                  <c:v>22.522649950731726</c:v>
                </c:pt>
                <c:pt idx="5">
                  <c:v>11.847481178489405</c:v>
                </c:pt>
                <c:pt idx="6">
                  <c:v>7.9225608599728652</c:v>
                </c:pt>
                <c:pt idx="7">
                  <c:v>8.9544707860328359</c:v>
                </c:pt>
              </c:numCache>
            </c:numRef>
          </c:val>
        </c:ser>
        <c:dLbls>
          <c:showLegendKey val="0"/>
          <c:showVal val="0"/>
          <c:showCatName val="0"/>
          <c:showSerName val="0"/>
          <c:showPercent val="0"/>
          <c:showBubbleSize val="0"/>
        </c:dLbls>
        <c:gapWidth val="50"/>
        <c:axId val="22151552"/>
        <c:axId val="22153088"/>
      </c:barChart>
      <c:catAx>
        <c:axId val="22151552"/>
        <c:scaling>
          <c:orientation val="maxMin"/>
        </c:scaling>
        <c:delete val="0"/>
        <c:axPos val="l"/>
        <c:majorTickMark val="out"/>
        <c:minorTickMark val="none"/>
        <c:tickLblPos val="nextTo"/>
        <c:spPr>
          <a:ln>
            <a:noFill/>
          </a:ln>
        </c:spPr>
        <c:txPr>
          <a:bodyPr/>
          <a:lstStyle/>
          <a:p>
            <a:pPr>
              <a:defRPr sz="800"/>
            </a:pPr>
            <a:endParaRPr lang="en-US"/>
          </a:p>
        </c:txPr>
        <c:crossAx val="22153088"/>
        <c:crosses val="autoZero"/>
        <c:auto val="1"/>
        <c:lblAlgn val="ctr"/>
        <c:lblOffset val="100"/>
        <c:noMultiLvlLbl val="0"/>
      </c:catAx>
      <c:valAx>
        <c:axId val="22153088"/>
        <c:scaling>
          <c:orientation val="minMax"/>
        </c:scaling>
        <c:delete val="1"/>
        <c:axPos val="t"/>
        <c:numFmt formatCode="0\%" sourceLinked="1"/>
        <c:majorTickMark val="out"/>
        <c:minorTickMark val="none"/>
        <c:tickLblPos val="nextTo"/>
        <c:crossAx val="221515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sr-Latn-RS" noProof="0"/>
            </a:pPr>
            <a:r>
              <a:rPr lang="en-US" sz="1000" noProof="0" dirty="0" smtClean="0"/>
              <a:t>Reasons AGAINST support. </a:t>
            </a:r>
            <a:r>
              <a:rPr lang="sr-Latn-RS" sz="1000" noProof="0" dirty="0" smtClean="0"/>
              <a:t>MAX </a:t>
            </a:r>
            <a:r>
              <a:rPr lang="sr-Latn-RS" sz="1000" noProof="0" dirty="0" smtClean="0"/>
              <a:t>3 </a:t>
            </a:r>
            <a:r>
              <a:rPr lang="en-US" sz="1000" noProof="0" dirty="0" smtClean="0"/>
              <a:t>answers</a:t>
            </a:r>
            <a:r>
              <a:rPr lang="sr-Latn-RS" sz="1000" noProof="0" dirty="0" smtClean="0"/>
              <a:t>. </a:t>
            </a:r>
            <a:endParaRPr lang="sr-Latn-RS" sz="1000" noProof="0" dirty="0" smtClean="0"/>
          </a:p>
          <a:p>
            <a:pPr>
              <a:defRPr lang="sr-Latn-RS" noProof="0"/>
            </a:pPr>
            <a:r>
              <a:rPr lang="sr-Latn-RS" sz="1000" noProof="0" dirty="0" smtClean="0"/>
              <a:t>% </a:t>
            </a:r>
            <a:r>
              <a:rPr lang="en-US" sz="1000" noProof="0" dirty="0" smtClean="0"/>
              <a:t>of Cases</a:t>
            </a:r>
            <a:r>
              <a:rPr lang="sr-Latn-RS" sz="1000" noProof="0" dirty="0" smtClean="0"/>
              <a:t> </a:t>
            </a:r>
            <a:r>
              <a:rPr lang="sr-Latn-RS" sz="1000" baseline="0" noProof="0" dirty="0" smtClean="0"/>
              <a:t>(</a:t>
            </a:r>
            <a:r>
              <a:rPr lang="en-US" sz="1000" baseline="0" noProof="0" dirty="0" smtClean="0"/>
              <a:t>Membership opponents </a:t>
            </a:r>
            <a:r>
              <a:rPr lang="sr-Latn-RS" sz="1000" baseline="0" noProof="0" dirty="0" smtClean="0"/>
              <a:t>N=482</a:t>
            </a:r>
            <a:r>
              <a:rPr lang="sr-Latn-RS" sz="1000" baseline="0" noProof="0" dirty="0" smtClean="0"/>
              <a:t>)</a:t>
            </a:r>
            <a:endParaRPr lang="sr-Latn-RS" sz="1000" noProof="0" dirty="0"/>
          </a:p>
        </c:rich>
      </c:tx>
      <c:layout/>
      <c:overlay val="0"/>
    </c:title>
    <c:autoTitleDeleted val="0"/>
    <c:plotArea>
      <c:layout>
        <c:manualLayout>
          <c:layoutTarget val="inner"/>
          <c:xMode val="edge"/>
          <c:yMode val="edge"/>
          <c:x val="0.4707955609209904"/>
          <c:y val="0.25958847736625623"/>
          <c:w val="0.48136341065474919"/>
          <c:h val="0.68005486968450046"/>
        </c:manualLayout>
      </c:layout>
      <c:barChart>
        <c:barDir val="bar"/>
        <c:grouping val="clustered"/>
        <c:varyColors val="0"/>
        <c:ser>
          <c:idx val="0"/>
          <c:order val="0"/>
          <c:tx>
            <c:strRef>
              <c:f>Sheet1!$B$1</c:f>
              <c:strCache>
                <c:ptCount val="1"/>
                <c:pt idx="0">
                  <c:v>Series 1</c:v>
                </c:pt>
              </c:strCache>
            </c:strRef>
          </c:tx>
          <c:spPr>
            <a:solidFill>
              <a:srgbClr val="C00000"/>
            </a:solidFill>
          </c:spPr>
          <c:invertIfNegative val="0"/>
          <c:dLbls>
            <c:txPr>
              <a:bodyPr/>
              <a:lstStyle/>
              <a:p>
                <a:pPr>
                  <a:defRPr sz="1000"/>
                </a:pPr>
                <a:endParaRPr lang="en-US"/>
              </a:p>
            </c:txPr>
            <c:showLegendKey val="0"/>
            <c:showVal val="1"/>
            <c:showCatName val="0"/>
            <c:showSerName val="0"/>
            <c:showPercent val="0"/>
            <c:showBubbleSize val="0"/>
            <c:showLeaderLines val="0"/>
          </c:dLbls>
          <c:cat>
            <c:strRef>
              <c:f>Sheet1!$A$2:$A$11</c:f>
              <c:strCache>
                <c:ptCount val="10"/>
                <c:pt idx="0">
                  <c:v>Lower living standard</c:v>
                </c:pt>
                <c:pt idx="1">
                  <c:v>Loss of sovereignty, identity</c:v>
                </c:pt>
                <c:pt idx="2">
                  <c:v>Exploitation of resources</c:v>
                </c:pt>
                <c:pt idx="3">
                  <c:v>Conditions, pressure, blackmail</c:v>
                </c:pt>
                <c:pt idx="4">
                  <c:v>Recognition of Kosovo, NATO bombing, Hague</c:v>
                </c:pt>
                <c:pt idx="5">
                  <c:v>False promises, distrust</c:v>
                </c:pt>
                <c:pt idx="6">
                  <c:v>I do not like EU</c:v>
                </c:pt>
                <c:pt idx="7">
                  <c:v>The EU will soon fall apart</c:v>
                </c:pt>
                <c:pt idx="8">
                  <c:v>Coruption, crime</c:v>
                </c:pt>
                <c:pt idx="9">
                  <c:v>Other</c:v>
                </c:pt>
              </c:strCache>
            </c:strRef>
          </c:cat>
          <c:val>
            <c:numRef>
              <c:f>Sheet1!$B$2:$B$11</c:f>
              <c:numCache>
                <c:formatCode>0\%</c:formatCode>
                <c:ptCount val="10"/>
                <c:pt idx="0">
                  <c:v>45.276395577936363</c:v>
                </c:pt>
                <c:pt idx="1">
                  <c:v>21.42790575462552</c:v>
                </c:pt>
                <c:pt idx="2">
                  <c:v>19.074094292663673</c:v>
                </c:pt>
                <c:pt idx="3">
                  <c:v>15.95208071115067</c:v>
                </c:pt>
                <c:pt idx="4">
                  <c:v>12.237450746469468</c:v>
                </c:pt>
                <c:pt idx="5">
                  <c:v>7.3085851207612498</c:v>
                </c:pt>
                <c:pt idx="6">
                  <c:v>4.1429359350575199</c:v>
                </c:pt>
                <c:pt idx="7">
                  <c:v>2.2601381118657602</c:v>
                </c:pt>
                <c:pt idx="8">
                  <c:v>1.7927343936953177</c:v>
                </c:pt>
                <c:pt idx="9">
                  <c:v>20.018569503383763</c:v>
                </c:pt>
              </c:numCache>
            </c:numRef>
          </c:val>
        </c:ser>
        <c:dLbls>
          <c:showLegendKey val="0"/>
          <c:showVal val="0"/>
          <c:showCatName val="0"/>
          <c:showSerName val="0"/>
          <c:showPercent val="0"/>
          <c:showBubbleSize val="0"/>
        </c:dLbls>
        <c:gapWidth val="50"/>
        <c:axId val="163779328"/>
        <c:axId val="166672640"/>
      </c:barChart>
      <c:catAx>
        <c:axId val="163779328"/>
        <c:scaling>
          <c:orientation val="maxMin"/>
        </c:scaling>
        <c:delete val="0"/>
        <c:axPos val="l"/>
        <c:majorTickMark val="out"/>
        <c:minorTickMark val="none"/>
        <c:tickLblPos val="nextTo"/>
        <c:spPr>
          <a:ln>
            <a:noFill/>
          </a:ln>
        </c:spPr>
        <c:txPr>
          <a:bodyPr/>
          <a:lstStyle/>
          <a:p>
            <a:pPr>
              <a:defRPr sz="800"/>
            </a:pPr>
            <a:endParaRPr lang="en-US"/>
          </a:p>
        </c:txPr>
        <c:crossAx val="166672640"/>
        <c:crosses val="autoZero"/>
        <c:auto val="1"/>
        <c:lblAlgn val="ctr"/>
        <c:lblOffset val="100"/>
        <c:noMultiLvlLbl val="0"/>
      </c:catAx>
      <c:valAx>
        <c:axId val="166672640"/>
        <c:scaling>
          <c:orientation val="minMax"/>
        </c:scaling>
        <c:delete val="1"/>
        <c:axPos val="t"/>
        <c:numFmt formatCode="0\%" sourceLinked="1"/>
        <c:majorTickMark val="out"/>
        <c:minorTickMark val="none"/>
        <c:tickLblPos val="nextTo"/>
        <c:crossAx val="1637793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b="1" i="0" baseline="0" dirty="0" smtClean="0">
                <a:effectLst/>
              </a:rPr>
              <a:t>How would you vote on the referendum for Serbia’s accession to the EU? </a:t>
            </a:r>
            <a:endParaRPr lang="en-US" sz="1000" dirty="0">
              <a:effectLst/>
            </a:endParaRPr>
          </a:p>
        </c:rich>
      </c:tx>
      <c:layout>
        <c:manualLayout>
          <c:xMode val="edge"/>
          <c:yMode val="edge"/>
          <c:x val="0.18158944841046407"/>
          <c:y val="3.6077013784014338E-2"/>
        </c:manualLayout>
      </c:layout>
      <c:overlay val="0"/>
    </c:title>
    <c:autoTitleDeleted val="0"/>
    <c:plotArea>
      <c:layout>
        <c:manualLayout>
          <c:layoutTarget val="inner"/>
          <c:xMode val="edge"/>
          <c:yMode val="edge"/>
          <c:x val="1.6302334197851057E-2"/>
          <c:y val="0.24916671635742788"/>
          <c:w val="0.96739533160429791"/>
          <c:h val="0.64537681214093356"/>
        </c:manualLayout>
      </c:layout>
      <c:lineChart>
        <c:grouping val="standard"/>
        <c:varyColors val="0"/>
        <c:ser>
          <c:idx val="0"/>
          <c:order val="0"/>
          <c:tx>
            <c:strRef>
              <c:f>Sheet1!$B$1</c:f>
              <c:strCache>
                <c:ptCount val="1"/>
                <c:pt idx="0">
                  <c:v>FOR the accession</c:v>
                </c:pt>
              </c:strCache>
            </c:strRef>
          </c:tx>
          <c:spPr>
            <a:ln w="50800">
              <a:solidFill>
                <a:srgbClr val="79D738"/>
              </a:solidFill>
            </a:ln>
          </c:spPr>
          <c:marker>
            <c:spPr>
              <a:solidFill>
                <a:srgbClr val="79D738"/>
              </a:solidFill>
              <a:ln>
                <a:solidFill>
                  <a:srgbClr val="79D738"/>
                </a:solidFill>
              </a:ln>
            </c:spPr>
          </c:marker>
          <c:dLbls>
            <c:dLbl>
              <c:idx val="6"/>
              <c:delete val="1"/>
            </c:dLbl>
            <c:txPr>
              <a:bodyPr/>
              <a:lstStyle/>
              <a:p>
                <a:pPr>
                  <a:defRPr sz="1000" b="1"/>
                </a:pPr>
                <a:endParaRPr lang="en-US"/>
              </a:p>
            </c:txPr>
            <c:dLblPos val="t"/>
            <c:showLegendKey val="0"/>
            <c:showVal val="1"/>
            <c:showCatName val="0"/>
            <c:showSerName val="0"/>
            <c:showPercent val="0"/>
            <c:showBubbleSize val="0"/>
            <c:showLeaderLines val="0"/>
          </c:dLbls>
          <c:cat>
            <c:strRef>
              <c:f>Sheet1!$A$2:$A$8</c:f>
              <c:strCache>
                <c:ptCount val="7"/>
                <c:pt idx="0">
                  <c:v>Jul.10</c:v>
                </c:pt>
                <c:pt idx="1">
                  <c:v>Dec.10</c:v>
                </c:pt>
                <c:pt idx="2">
                  <c:v>Nov.11</c:v>
                </c:pt>
                <c:pt idx="3">
                  <c:v>Apr.12</c:v>
                </c:pt>
                <c:pt idx="4">
                  <c:v>Oct.12</c:v>
                </c:pt>
                <c:pt idx="5">
                  <c:v>Apr.13</c:v>
                </c:pt>
                <c:pt idx="6">
                  <c:v>Feb.14</c:v>
                </c:pt>
              </c:strCache>
            </c:strRef>
          </c:cat>
          <c:val>
            <c:numRef>
              <c:f>Sheet1!$B$2:$B$8</c:f>
              <c:numCache>
                <c:formatCode>0\%</c:formatCode>
                <c:ptCount val="7"/>
                <c:pt idx="0">
                  <c:v>51</c:v>
                </c:pt>
                <c:pt idx="1">
                  <c:v>48</c:v>
                </c:pt>
                <c:pt idx="2">
                  <c:v>51</c:v>
                </c:pt>
                <c:pt idx="3">
                  <c:v>49</c:v>
                </c:pt>
                <c:pt idx="4">
                  <c:v>48</c:v>
                </c:pt>
                <c:pt idx="5">
                  <c:v>52</c:v>
                </c:pt>
                <c:pt idx="6">
                  <c:v>53</c:v>
                </c:pt>
              </c:numCache>
            </c:numRef>
          </c:val>
          <c:smooth val="0"/>
        </c:ser>
        <c:ser>
          <c:idx val="1"/>
          <c:order val="1"/>
          <c:tx>
            <c:strRef>
              <c:f>Sheet1!$C$1</c:f>
              <c:strCache>
                <c:ptCount val="1"/>
                <c:pt idx="0">
                  <c:v>AGAINST the accession</c:v>
                </c:pt>
              </c:strCache>
            </c:strRef>
          </c:tx>
          <c:spPr>
            <a:ln>
              <a:solidFill>
                <a:srgbClr val="C00000"/>
              </a:solidFill>
            </a:ln>
          </c:spPr>
          <c:marker>
            <c:spPr>
              <a:solidFill>
                <a:srgbClr val="C00000"/>
              </a:solidFill>
              <a:ln>
                <a:solidFill>
                  <a:srgbClr val="C00000"/>
                </a:solidFill>
              </a:ln>
            </c:spPr>
          </c:marker>
          <c:dLbls>
            <c:txPr>
              <a:bodyPr/>
              <a:lstStyle/>
              <a:p>
                <a:pPr>
                  <a:defRPr sz="1000"/>
                </a:pPr>
                <a:endParaRPr lang="en-US"/>
              </a:p>
            </c:txPr>
            <c:dLblPos val="t"/>
            <c:showLegendKey val="0"/>
            <c:showVal val="1"/>
            <c:showCatName val="0"/>
            <c:showSerName val="0"/>
            <c:showPercent val="0"/>
            <c:showBubbleSize val="0"/>
            <c:showLeaderLines val="0"/>
          </c:dLbls>
          <c:cat>
            <c:strRef>
              <c:f>Sheet1!$A$2:$A$8</c:f>
              <c:strCache>
                <c:ptCount val="7"/>
                <c:pt idx="0">
                  <c:v>Jul.10</c:v>
                </c:pt>
                <c:pt idx="1">
                  <c:v>Dec.10</c:v>
                </c:pt>
                <c:pt idx="2">
                  <c:v>Nov.11</c:v>
                </c:pt>
                <c:pt idx="3">
                  <c:v>Apr.12</c:v>
                </c:pt>
                <c:pt idx="4">
                  <c:v>Oct.12</c:v>
                </c:pt>
                <c:pt idx="5">
                  <c:v>Apr.13</c:v>
                </c:pt>
                <c:pt idx="6">
                  <c:v>Feb.14</c:v>
                </c:pt>
              </c:strCache>
            </c:strRef>
          </c:cat>
          <c:val>
            <c:numRef>
              <c:f>Sheet1!$C$2:$C$8</c:f>
              <c:numCache>
                <c:formatCode>0\%</c:formatCode>
                <c:ptCount val="7"/>
                <c:pt idx="0">
                  <c:v>29</c:v>
                </c:pt>
                <c:pt idx="1">
                  <c:v>33</c:v>
                </c:pt>
                <c:pt idx="2">
                  <c:v>31</c:v>
                </c:pt>
                <c:pt idx="3">
                  <c:v>34</c:v>
                </c:pt>
                <c:pt idx="4">
                  <c:v>33</c:v>
                </c:pt>
                <c:pt idx="5">
                  <c:v>31</c:v>
                </c:pt>
                <c:pt idx="6">
                  <c:v>31</c:v>
                </c:pt>
              </c:numCache>
            </c:numRef>
          </c:val>
          <c:smooth val="0"/>
        </c:ser>
        <c:ser>
          <c:idx val="2"/>
          <c:order val="2"/>
          <c:tx>
            <c:strRef>
              <c:f>Sheet1!$D$1</c:f>
              <c:strCache>
                <c:ptCount val="1"/>
                <c:pt idx="0">
                  <c:v>Would not vote</c:v>
                </c:pt>
              </c:strCache>
            </c:strRef>
          </c:tx>
          <c:spPr>
            <a:ln>
              <a:solidFill>
                <a:schemeClr val="accent2"/>
              </a:solidFill>
            </a:ln>
          </c:spPr>
          <c:marker>
            <c:spPr>
              <a:solidFill>
                <a:schemeClr val="accent2"/>
              </a:solidFill>
              <a:ln>
                <a:solidFill>
                  <a:schemeClr val="accent2"/>
                </a:solidFill>
              </a:ln>
            </c:spPr>
          </c:marker>
          <c:dLbls>
            <c:dLbl>
              <c:idx val="2"/>
              <c:spPr/>
              <c:txPr>
                <a:bodyPr/>
                <a:lstStyle/>
                <a:p>
                  <a:pPr>
                    <a:defRPr sz="1000" b="0"/>
                  </a:pPr>
                  <a:endParaRPr lang="en-US"/>
                </a:p>
              </c:txPr>
              <c:dLblPos val="t"/>
              <c:showLegendKey val="0"/>
              <c:showVal val="1"/>
              <c:showCatName val="0"/>
              <c:showSerName val="0"/>
              <c:showPercent val="0"/>
              <c:showBubbleSize val="0"/>
            </c:dLbl>
            <c:txPr>
              <a:bodyPr/>
              <a:lstStyle/>
              <a:p>
                <a:pPr>
                  <a:defRPr sz="1000"/>
                </a:pPr>
                <a:endParaRPr lang="en-US"/>
              </a:p>
            </c:txPr>
            <c:dLblPos val="t"/>
            <c:showLegendKey val="0"/>
            <c:showVal val="1"/>
            <c:showCatName val="0"/>
            <c:showSerName val="0"/>
            <c:showPercent val="0"/>
            <c:showBubbleSize val="0"/>
            <c:showLeaderLines val="0"/>
          </c:dLbls>
          <c:cat>
            <c:strRef>
              <c:f>Sheet1!$A$2:$A$8</c:f>
              <c:strCache>
                <c:ptCount val="7"/>
                <c:pt idx="0">
                  <c:v>Jul.10</c:v>
                </c:pt>
                <c:pt idx="1">
                  <c:v>Dec.10</c:v>
                </c:pt>
                <c:pt idx="2">
                  <c:v>Nov.11</c:v>
                </c:pt>
                <c:pt idx="3">
                  <c:v>Apr.12</c:v>
                </c:pt>
                <c:pt idx="4">
                  <c:v>Oct.12</c:v>
                </c:pt>
                <c:pt idx="5">
                  <c:v>Apr.13</c:v>
                </c:pt>
                <c:pt idx="6">
                  <c:v>Feb.14</c:v>
                </c:pt>
              </c:strCache>
            </c:strRef>
          </c:cat>
          <c:val>
            <c:numRef>
              <c:f>Sheet1!$D$2:$D$8</c:f>
              <c:numCache>
                <c:formatCode>0\%</c:formatCode>
                <c:ptCount val="7"/>
                <c:pt idx="0">
                  <c:v>9</c:v>
                </c:pt>
                <c:pt idx="1">
                  <c:v>10</c:v>
                </c:pt>
                <c:pt idx="2">
                  <c:v>13</c:v>
                </c:pt>
                <c:pt idx="3">
                  <c:v>10</c:v>
                </c:pt>
                <c:pt idx="4">
                  <c:v>14</c:v>
                </c:pt>
                <c:pt idx="5">
                  <c:v>13</c:v>
                </c:pt>
                <c:pt idx="6">
                  <c:v>8</c:v>
                </c:pt>
              </c:numCache>
            </c:numRef>
          </c:val>
          <c:smooth val="0"/>
        </c:ser>
        <c:ser>
          <c:idx val="3"/>
          <c:order val="3"/>
          <c:tx>
            <c:strRef>
              <c:f>Sheet1!$E$1</c:f>
              <c:strCache>
                <c:ptCount val="1"/>
                <c:pt idx="0">
                  <c:v>Undecided yet</c:v>
                </c:pt>
              </c:strCache>
            </c:strRef>
          </c:tx>
          <c:spPr>
            <a:ln>
              <a:solidFill>
                <a:schemeClr val="bg1">
                  <a:lumMod val="50000"/>
                </a:schemeClr>
              </a:solidFill>
            </a:ln>
          </c:spPr>
          <c:marker>
            <c:symbol val="circle"/>
            <c:size val="7"/>
            <c:spPr>
              <a:solidFill>
                <a:schemeClr val="bg1">
                  <a:lumMod val="50000"/>
                </a:schemeClr>
              </a:solidFill>
              <a:ln>
                <a:solidFill>
                  <a:prstClr val="white">
                    <a:lumMod val="50000"/>
                  </a:prstClr>
                </a:solidFill>
              </a:ln>
            </c:spPr>
          </c:marker>
          <c:dLbls>
            <c:dLbl>
              <c:idx val="0"/>
              <c:layout>
                <c:manualLayout>
                  <c:x val="1.4820303816228386E-3"/>
                  <c:y val="-1.7361111111111136E-2"/>
                </c:manualLayout>
              </c:layout>
              <c:dLblPos val="b"/>
              <c:showLegendKey val="0"/>
              <c:showVal val="1"/>
              <c:showCatName val="0"/>
              <c:showSerName val="0"/>
              <c:showPercent val="0"/>
              <c:showBubbleSize val="0"/>
            </c:dLbl>
            <c:dLbl>
              <c:idx val="2"/>
              <c:layout>
                <c:manualLayout>
                  <c:x val="-2.7706145477500006E-2"/>
                  <c:y val="3.2775214816202998E-2"/>
                </c:manualLayout>
              </c:layout>
              <c:dLblPos val="r"/>
              <c:showLegendKey val="0"/>
              <c:showVal val="1"/>
              <c:showCatName val="0"/>
              <c:showSerName val="0"/>
              <c:showPercent val="0"/>
              <c:showBubbleSize val="0"/>
            </c:dLbl>
            <c:dLbl>
              <c:idx val="3"/>
              <c:layout>
                <c:manualLayout>
                  <c:x val="-1.4820303816228241E-3"/>
                  <c:y val="-3.125E-2"/>
                </c:manualLayout>
              </c:layout>
              <c:dLblPos val="b"/>
              <c:showLegendKey val="0"/>
              <c:showVal val="1"/>
              <c:showCatName val="0"/>
              <c:showSerName val="0"/>
              <c:showPercent val="0"/>
              <c:showBubbleSize val="0"/>
            </c:dLbl>
            <c:dLbl>
              <c:idx val="4"/>
              <c:layout>
                <c:manualLayout>
                  <c:x val="-2.7706145477500006E-2"/>
                  <c:y val="3.5073057588144309E-2"/>
                </c:manualLayout>
              </c:layout>
              <c:dLblPos val="r"/>
              <c:showLegendKey val="0"/>
              <c:showVal val="1"/>
              <c:showCatName val="0"/>
              <c:showSerName val="0"/>
              <c:showPercent val="0"/>
              <c:showBubbleSize val="0"/>
            </c:dLbl>
            <c:dLbl>
              <c:idx val="5"/>
              <c:layout>
                <c:manualLayout>
                  <c:x val="-2.7706145477500006E-2"/>
                  <c:y val="2.734563717144773E-2"/>
                </c:manualLayout>
              </c:layout>
              <c:dLblPos val="r"/>
              <c:showLegendKey val="0"/>
              <c:showVal val="1"/>
              <c:showCatName val="0"/>
              <c:showSerName val="0"/>
              <c:showPercent val="0"/>
              <c:showBubbleSize val="0"/>
            </c:dLbl>
            <c:txPr>
              <a:bodyPr/>
              <a:lstStyle/>
              <a:p>
                <a:pPr>
                  <a:defRPr sz="1000"/>
                </a:pPr>
                <a:endParaRPr lang="en-US"/>
              </a:p>
            </c:txPr>
            <c:dLblPos val="b"/>
            <c:showLegendKey val="0"/>
            <c:showVal val="1"/>
            <c:showCatName val="0"/>
            <c:showSerName val="0"/>
            <c:showPercent val="0"/>
            <c:showBubbleSize val="0"/>
            <c:showLeaderLines val="0"/>
          </c:dLbls>
          <c:cat>
            <c:strRef>
              <c:f>Sheet1!$A$2:$A$8</c:f>
              <c:strCache>
                <c:ptCount val="7"/>
                <c:pt idx="0">
                  <c:v>Jul.10</c:v>
                </c:pt>
                <c:pt idx="1">
                  <c:v>Dec.10</c:v>
                </c:pt>
                <c:pt idx="2">
                  <c:v>Nov.11</c:v>
                </c:pt>
                <c:pt idx="3">
                  <c:v>Apr.12</c:v>
                </c:pt>
                <c:pt idx="4">
                  <c:v>Oct.12</c:v>
                </c:pt>
                <c:pt idx="5">
                  <c:v>Apr.13</c:v>
                </c:pt>
                <c:pt idx="6">
                  <c:v>Feb.14</c:v>
                </c:pt>
              </c:strCache>
            </c:strRef>
          </c:cat>
          <c:val>
            <c:numRef>
              <c:f>Sheet1!$E$2:$E$8</c:f>
              <c:numCache>
                <c:formatCode>0\%</c:formatCode>
                <c:ptCount val="7"/>
                <c:pt idx="0">
                  <c:v>11</c:v>
                </c:pt>
                <c:pt idx="1">
                  <c:v>9</c:v>
                </c:pt>
                <c:pt idx="2">
                  <c:v>5</c:v>
                </c:pt>
                <c:pt idx="3">
                  <c:v>6</c:v>
                </c:pt>
                <c:pt idx="4">
                  <c:v>5</c:v>
                </c:pt>
                <c:pt idx="5">
                  <c:v>4</c:v>
                </c:pt>
                <c:pt idx="6">
                  <c:v>8</c:v>
                </c:pt>
              </c:numCache>
            </c:numRef>
          </c:val>
          <c:smooth val="0"/>
        </c:ser>
        <c:dLbls>
          <c:showLegendKey val="0"/>
          <c:showVal val="1"/>
          <c:showCatName val="0"/>
          <c:showSerName val="0"/>
          <c:showPercent val="0"/>
          <c:showBubbleSize val="0"/>
        </c:dLbls>
        <c:marker val="1"/>
        <c:smooth val="0"/>
        <c:axId val="7056768"/>
        <c:axId val="7070848"/>
      </c:lineChart>
      <c:catAx>
        <c:axId val="7056768"/>
        <c:scaling>
          <c:orientation val="minMax"/>
        </c:scaling>
        <c:delete val="0"/>
        <c:axPos val="b"/>
        <c:majorTickMark val="none"/>
        <c:minorTickMark val="none"/>
        <c:tickLblPos val="nextTo"/>
        <c:txPr>
          <a:bodyPr/>
          <a:lstStyle/>
          <a:p>
            <a:pPr>
              <a:defRPr sz="900"/>
            </a:pPr>
            <a:endParaRPr lang="en-US"/>
          </a:p>
        </c:txPr>
        <c:crossAx val="7070848"/>
        <c:crosses val="autoZero"/>
        <c:auto val="1"/>
        <c:lblAlgn val="ctr"/>
        <c:lblOffset val="100"/>
        <c:noMultiLvlLbl val="0"/>
      </c:catAx>
      <c:valAx>
        <c:axId val="7070848"/>
        <c:scaling>
          <c:orientation val="minMax"/>
        </c:scaling>
        <c:delete val="1"/>
        <c:axPos val="l"/>
        <c:numFmt formatCode="0\%" sourceLinked="1"/>
        <c:majorTickMark val="out"/>
        <c:minorTickMark val="none"/>
        <c:tickLblPos val="nextTo"/>
        <c:crossAx val="7056768"/>
        <c:crosses val="autoZero"/>
        <c:crossBetween val="between"/>
      </c:valAx>
    </c:plotArea>
    <c:legend>
      <c:legendPos val="t"/>
      <c:layout>
        <c:manualLayout>
          <c:xMode val="edge"/>
          <c:yMode val="edge"/>
          <c:x val="0.11564189711558379"/>
          <c:y val="0.11168586758243697"/>
          <c:w val="0.75389590195260425"/>
          <c:h val="6.6790609507144938E-2"/>
        </c:manualLayout>
      </c:layout>
      <c:overlay val="0"/>
      <c:spPr>
        <a:solidFill>
          <a:schemeClr val="bg1">
            <a:lumMod val="85000"/>
          </a:schemeClr>
        </a:solidFill>
      </c:spPr>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sr-Latn-RS" sz="1000" noProof="0"/>
            </a:pPr>
            <a:r>
              <a:rPr lang="en-US" sz="1000" b="1" i="0" baseline="0" dirty="0" smtClean="0">
                <a:effectLst/>
              </a:rPr>
              <a:t>What do you think are the most important conditions that Serbia needs to fulfill in order to join the EU? OPEN ANSWERS. MAX. 3 ANSWERS. % of Cases</a:t>
            </a:r>
            <a:endParaRPr lang="en-US" sz="1000" dirty="0">
              <a:effectLst/>
            </a:endParaRPr>
          </a:p>
        </c:rich>
      </c:tx>
      <c:layout/>
      <c:overlay val="0"/>
    </c:title>
    <c:autoTitleDeleted val="0"/>
    <c:plotArea>
      <c:layout>
        <c:manualLayout>
          <c:layoutTarget val="inner"/>
          <c:xMode val="edge"/>
          <c:yMode val="edge"/>
          <c:x val="0.47743573735387562"/>
          <c:y val="0.15191731808343889"/>
          <c:w val="0.42486502567150147"/>
          <c:h val="0.80969774872484956"/>
        </c:manualLayout>
      </c:layout>
      <c:barChart>
        <c:barDir val="bar"/>
        <c:grouping val="clustered"/>
        <c:varyColors val="0"/>
        <c:ser>
          <c:idx val="0"/>
          <c:order val="0"/>
          <c:tx>
            <c:strRef>
              <c:f>Sheet1!$B$1</c:f>
              <c:strCache>
                <c:ptCount val="1"/>
                <c:pt idx="0">
                  <c:v>Series 1</c:v>
                </c:pt>
              </c:strCache>
            </c:strRef>
          </c:tx>
          <c:spPr>
            <a:solidFill>
              <a:srgbClr val="7A2280"/>
            </a:solidFill>
          </c:spPr>
          <c:invertIfNegative val="0"/>
          <c:dLbls>
            <c:txPr>
              <a:bodyPr/>
              <a:lstStyle/>
              <a:p>
                <a:pPr>
                  <a:defRPr sz="1000"/>
                </a:pPr>
                <a:endParaRPr lang="en-US"/>
              </a:p>
            </c:txPr>
            <c:showLegendKey val="0"/>
            <c:showVal val="1"/>
            <c:showCatName val="0"/>
            <c:showSerName val="0"/>
            <c:showPercent val="0"/>
            <c:showBubbleSize val="0"/>
            <c:showLeaderLines val="0"/>
          </c:dLbls>
          <c:cat>
            <c:strRef>
              <c:f>Sheet1!$A$2:$A$18</c:f>
              <c:strCache>
                <c:ptCount val="17"/>
                <c:pt idx="0">
                  <c:v>Recognition of Kosovo's independence</c:v>
                </c:pt>
                <c:pt idx="1">
                  <c:v>Overall reforms and harmonization of legislation with the EU</c:v>
                </c:pt>
                <c:pt idx="2">
                  <c:v>Fight against corruption and crime</c:v>
                </c:pt>
                <c:pt idx="3">
                  <c:v>Reforms of  justice system</c:v>
                </c:pt>
                <c:pt idx="4">
                  <c:v>Dialogue with Pristina, implementation of the Brussels Treaty</c:v>
                </c:pt>
                <c:pt idx="5">
                  <c:v>Economic stability, decrease of unemployment</c:v>
                </c:pt>
                <c:pt idx="6">
                  <c:v>Cooperation with The Hague</c:v>
                </c:pt>
                <c:pt idx="7">
                  <c:v>Reform of the health care system</c:v>
                </c:pt>
                <c:pt idx="8">
                  <c:v>Respect for human and minority rights</c:v>
                </c:pt>
                <c:pt idx="9">
                  <c:v>Rule of law</c:v>
                </c:pt>
                <c:pt idx="10">
                  <c:v>Reform of the state administration</c:v>
                </c:pt>
                <c:pt idx="11">
                  <c:v>Reform of the educational system</c:v>
                </c:pt>
                <c:pt idx="12">
                  <c:v>There are always new conditions</c:v>
                </c:pt>
                <c:pt idx="13">
                  <c:v>Accession to NATO</c:v>
                </c:pt>
                <c:pt idx="14">
                  <c:v>Protection of the environment</c:v>
                </c:pt>
                <c:pt idx="15">
                  <c:v>We've already fulfilled everything</c:v>
                </c:pt>
                <c:pt idx="16">
                  <c:v>Other</c:v>
                </c:pt>
              </c:strCache>
            </c:strRef>
          </c:cat>
          <c:val>
            <c:numRef>
              <c:f>Sheet1!$B$2:$B$18</c:f>
              <c:numCache>
                <c:formatCode>0\%</c:formatCode>
                <c:ptCount val="17"/>
                <c:pt idx="0">
                  <c:v>44.088500810667483</c:v>
                </c:pt>
                <c:pt idx="1">
                  <c:v>20.876888573438212</c:v>
                </c:pt>
                <c:pt idx="2">
                  <c:v>19.675533230267607</c:v>
                </c:pt>
                <c:pt idx="3">
                  <c:v>11.756782725762525</c:v>
                </c:pt>
                <c:pt idx="4">
                  <c:v>11.385837035963819</c:v>
                </c:pt>
                <c:pt idx="5">
                  <c:v>8.8085718326806219</c:v>
                </c:pt>
                <c:pt idx="6">
                  <c:v>3.7818273279155936</c:v>
                </c:pt>
                <c:pt idx="7">
                  <c:v>2.731681598339692</c:v>
                </c:pt>
                <c:pt idx="8">
                  <c:v>2.4291239604964701</c:v>
                </c:pt>
                <c:pt idx="9">
                  <c:v>2.1393475648174314</c:v>
                </c:pt>
                <c:pt idx="10">
                  <c:v>1.9652774794232803</c:v>
                </c:pt>
                <c:pt idx="11">
                  <c:v>1.7175460602889241</c:v>
                </c:pt>
                <c:pt idx="12">
                  <c:v>1.3887514448264056</c:v>
                </c:pt>
                <c:pt idx="13">
                  <c:v>1.130748987140475</c:v>
                </c:pt>
                <c:pt idx="14">
                  <c:v>0.94719873392440601</c:v>
                </c:pt>
                <c:pt idx="15">
                  <c:v>0.71971816427248092</c:v>
                </c:pt>
                <c:pt idx="16">
                  <c:v>13.622219877244017</c:v>
                </c:pt>
              </c:numCache>
            </c:numRef>
          </c:val>
        </c:ser>
        <c:dLbls>
          <c:showLegendKey val="0"/>
          <c:showVal val="0"/>
          <c:showCatName val="0"/>
          <c:showSerName val="0"/>
          <c:showPercent val="0"/>
          <c:showBubbleSize val="0"/>
        </c:dLbls>
        <c:gapWidth val="50"/>
        <c:axId val="22656896"/>
        <c:axId val="22658432"/>
      </c:barChart>
      <c:catAx>
        <c:axId val="22656896"/>
        <c:scaling>
          <c:orientation val="maxMin"/>
        </c:scaling>
        <c:delete val="0"/>
        <c:axPos val="l"/>
        <c:majorTickMark val="none"/>
        <c:minorTickMark val="none"/>
        <c:tickLblPos val="nextTo"/>
        <c:spPr>
          <a:ln>
            <a:noFill/>
          </a:ln>
        </c:spPr>
        <c:txPr>
          <a:bodyPr/>
          <a:lstStyle/>
          <a:p>
            <a:pPr>
              <a:defRPr sz="900"/>
            </a:pPr>
            <a:endParaRPr lang="en-US"/>
          </a:p>
        </c:txPr>
        <c:crossAx val="22658432"/>
        <c:crosses val="autoZero"/>
        <c:auto val="1"/>
        <c:lblAlgn val="ctr"/>
        <c:lblOffset val="100"/>
        <c:noMultiLvlLbl val="0"/>
      </c:catAx>
      <c:valAx>
        <c:axId val="22658432"/>
        <c:scaling>
          <c:orientation val="minMax"/>
        </c:scaling>
        <c:delete val="1"/>
        <c:axPos val="t"/>
        <c:numFmt formatCode="0\%" sourceLinked="1"/>
        <c:majorTickMark val="none"/>
        <c:minorTickMark val="none"/>
        <c:tickLblPos val="nextTo"/>
        <c:crossAx val="226568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en-US" sz="1000" b="1" i="0" baseline="0" dirty="0" smtClean="0">
                <a:effectLst/>
              </a:rPr>
              <a:t>Do you personally support the Belgrade-</a:t>
            </a:r>
            <a:r>
              <a:rPr lang="en-US" sz="1000" b="1" i="0" baseline="0" dirty="0" err="1" smtClean="0">
                <a:effectLst/>
              </a:rPr>
              <a:t>Pri</a:t>
            </a:r>
            <a:r>
              <a:rPr lang="sr-Latn-RS" sz="1000" b="1" i="0" baseline="0" dirty="0" smtClean="0">
                <a:effectLst/>
              </a:rPr>
              <a:t>š</a:t>
            </a:r>
            <a:r>
              <a:rPr lang="en-US" sz="1000" b="1" i="0" baseline="0" dirty="0" err="1" smtClean="0">
                <a:effectLst/>
              </a:rPr>
              <a:t>tina</a:t>
            </a:r>
            <a:r>
              <a:rPr lang="en-US" sz="1000" b="1" i="0" baseline="0" dirty="0" smtClean="0">
                <a:effectLst/>
              </a:rPr>
              <a:t> dialogue?</a:t>
            </a:r>
            <a:endParaRPr lang="en-US" sz="1000" dirty="0">
              <a:effectLst/>
            </a:endParaRPr>
          </a:p>
        </c:rich>
      </c:tx>
      <c:layout/>
      <c:overlay val="0"/>
    </c:title>
    <c:autoTitleDeleted val="0"/>
    <c:plotArea>
      <c:layout>
        <c:manualLayout>
          <c:layoutTarget val="inner"/>
          <c:xMode val="edge"/>
          <c:yMode val="edge"/>
          <c:x val="5.471947907215572E-2"/>
          <c:y val="6.7847082993762214E-2"/>
          <c:w val="0.88593909088522138"/>
          <c:h val="0.65170307178869014"/>
        </c:manualLayout>
      </c:layout>
      <c:lineChart>
        <c:grouping val="standard"/>
        <c:varyColors val="0"/>
        <c:ser>
          <c:idx val="0"/>
          <c:order val="0"/>
          <c:tx>
            <c:strRef>
              <c:f>Sheet1!$B$1</c:f>
              <c:strCache>
                <c:ptCount val="1"/>
                <c:pt idx="0">
                  <c:v>Support (fully+mainly)</c:v>
                </c:pt>
              </c:strCache>
            </c:strRef>
          </c:tx>
          <c:spPr>
            <a:ln w="60325">
              <a:solidFill>
                <a:srgbClr val="92D050"/>
              </a:solidFill>
            </a:ln>
          </c:spPr>
          <c:marker>
            <c:spPr>
              <a:solidFill>
                <a:srgbClr val="92D050"/>
              </a:solidFill>
              <a:ln>
                <a:noFill/>
              </a:ln>
            </c:spPr>
          </c:marker>
          <c:dLbls>
            <c:txPr>
              <a:bodyPr/>
              <a:lstStyle/>
              <a:p>
                <a:pPr>
                  <a:defRPr sz="1000" b="0"/>
                </a:pPr>
                <a:endParaRPr lang="en-US"/>
              </a:p>
            </c:txPr>
            <c:dLblPos val="t"/>
            <c:showLegendKey val="0"/>
            <c:showVal val="1"/>
            <c:showCatName val="0"/>
            <c:showSerName val="0"/>
            <c:showPercent val="0"/>
            <c:showBubbleSize val="0"/>
            <c:showLeaderLines val="0"/>
          </c:dLbls>
          <c:cat>
            <c:strRef>
              <c:f>Sheet1!$A$2:$A$6</c:f>
              <c:strCache>
                <c:ptCount val="4"/>
                <c:pt idx="0">
                  <c:v>Apr-12</c:v>
                </c:pt>
                <c:pt idx="1">
                  <c:v>Oct.12</c:v>
                </c:pt>
                <c:pt idx="2">
                  <c:v>Apr-13</c:v>
                </c:pt>
                <c:pt idx="3">
                  <c:v>Feb-14</c:v>
                </c:pt>
              </c:strCache>
            </c:strRef>
          </c:cat>
          <c:val>
            <c:numRef>
              <c:f>Sheet1!$B$2:$B$6</c:f>
              <c:numCache>
                <c:formatCode>0\%</c:formatCode>
                <c:ptCount val="4"/>
                <c:pt idx="0">
                  <c:v>44</c:v>
                </c:pt>
                <c:pt idx="1">
                  <c:v>51</c:v>
                </c:pt>
                <c:pt idx="2">
                  <c:v>63</c:v>
                </c:pt>
                <c:pt idx="3">
                  <c:v>56</c:v>
                </c:pt>
              </c:numCache>
            </c:numRef>
          </c:val>
          <c:smooth val="0"/>
        </c:ser>
        <c:ser>
          <c:idx val="1"/>
          <c:order val="1"/>
          <c:tx>
            <c:strRef>
              <c:f>Sheet1!$C$1</c:f>
              <c:strCache>
                <c:ptCount val="1"/>
                <c:pt idx="0">
                  <c:v>Do not support (at all+mainly)</c:v>
                </c:pt>
              </c:strCache>
            </c:strRef>
          </c:tx>
          <c:spPr>
            <a:ln w="34925">
              <a:solidFill>
                <a:srgbClr val="C50017"/>
              </a:solidFill>
            </a:ln>
          </c:spPr>
          <c:marker>
            <c:spPr>
              <a:solidFill>
                <a:srgbClr val="C50017"/>
              </a:solidFill>
              <a:ln>
                <a:noFill/>
              </a:ln>
            </c:spPr>
          </c:marker>
          <c:dLbls>
            <c:dLbl>
              <c:idx val="0"/>
              <c:layout>
                <c:manualLayout>
                  <c:x val="-1.6302334197851057E-2"/>
                  <c:y val="4.9192621261748129E-2"/>
                </c:manualLayout>
              </c:layout>
              <c:dLblPos val="t"/>
              <c:showLegendKey val="0"/>
              <c:showVal val="1"/>
              <c:showCatName val="0"/>
              <c:showSerName val="0"/>
              <c:showPercent val="0"/>
              <c:showBubbleSize val="0"/>
            </c:dLbl>
            <c:dLbl>
              <c:idx val="1"/>
              <c:layout>
                <c:manualLayout>
                  <c:x val="-2.3497650048282737E-2"/>
                  <c:y val="-3.0853361194830072E-2"/>
                </c:manualLayout>
              </c:layout>
              <c:dLblPos val="r"/>
              <c:showLegendKey val="0"/>
              <c:showVal val="1"/>
              <c:showCatName val="0"/>
              <c:showSerName val="0"/>
              <c:showPercent val="0"/>
              <c:showBubbleSize val="0"/>
            </c:dLbl>
            <c:txPr>
              <a:bodyPr/>
              <a:lstStyle/>
              <a:p>
                <a:pPr>
                  <a:defRPr sz="1000"/>
                </a:pPr>
                <a:endParaRPr lang="en-US"/>
              </a:p>
            </c:txPr>
            <c:dLblPos val="t"/>
            <c:showLegendKey val="0"/>
            <c:showVal val="1"/>
            <c:showCatName val="0"/>
            <c:showSerName val="0"/>
            <c:showPercent val="0"/>
            <c:showBubbleSize val="0"/>
            <c:showLeaderLines val="0"/>
          </c:dLbls>
          <c:cat>
            <c:strRef>
              <c:f>Sheet1!$A$2:$A$6</c:f>
              <c:strCache>
                <c:ptCount val="4"/>
                <c:pt idx="0">
                  <c:v>Apr-12</c:v>
                </c:pt>
                <c:pt idx="1">
                  <c:v>Oct.12</c:v>
                </c:pt>
                <c:pt idx="2">
                  <c:v>Apr-13</c:v>
                </c:pt>
                <c:pt idx="3">
                  <c:v>Feb-14</c:v>
                </c:pt>
              </c:strCache>
            </c:strRef>
          </c:cat>
          <c:val>
            <c:numRef>
              <c:f>Sheet1!$C$2:$C$6</c:f>
              <c:numCache>
                <c:formatCode>0\%</c:formatCode>
                <c:ptCount val="4"/>
                <c:pt idx="0">
                  <c:v>41</c:v>
                </c:pt>
                <c:pt idx="1">
                  <c:v>40</c:v>
                </c:pt>
                <c:pt idx="2">
                  <c:v>28</c:v>
                </c:pt>
                <c:pt idx="3">
                  <c:v>29</c:v>
                </c:pt>
              </c:numCache>
            </c:numRef>
          </c:val>
          <c:smooth val="0"/>
        </c:ser>
        <c:ser>
          <c:idx val="2"/>
          <c:order val="2"/>
          <c:tx>
            <c:strRef>
              <c:f>Sheet1!$D$1</c:f>
              <c:strCache>
                <c:ptCount val="1"/>
                <c:pt idx="0">
                  <c:v>Don't know/no answer</c:v>
                </c:pt>
              </c:strCache>
            </c:strRef>
          </c:tx>
          <c:spPr>
            <a:ln>
              <a:solidFill>
                <a:srgbClr val="F7911E"/>
              </a:solidFill>
            </a:ln>
          </c:spPr>
          <c:marker>
            <c:spPr>
              <a:solidFill>
                <a:srgbClr val="F7911E"/>
              </a:solidFill>
              <a:ln>
                <a:solidFill>
                  <a:srgbClr val="F7911E"/>
                </a:solidFill>
              </a:ln>
            </c:spPr>
          </c:marker>
          <c:dLbls>
            <c:txPr>
              <a:bodyPr/>
              <a:lstStyle/>
              <a:p>
                <a:pPr>
                  <a:defRPr sz="1000"/>
                </a:pPr>
                <a:endParaRPr lang="en-US"/>
              </a:p>
            </c:txPr>
            <c:dLblPos val="t"/>
            <c:showLegendKey val="0"/>
            <c:showVal val="1"/>
            <c:showCatName val="0"/>
            <c:showSerName val="0"/>
            <c:showPercent val="0"/>
            <c:showBubbleSize val="0"/>
            <c:showLeaderLines val="0"/>
          </c:dLbls>
          <c:cat>
            <c:strRef>
              <c:f>Sheet1!$A$2:$A$6</c:f>
              <c:strCache>
                <c:ptCount val="4"/>
                <c:pt idx="0">
                  <c:v>Apr-12</c:v>
                </c:pt>
                <c:pt idx="1">
                  <c:v>Oct.12</c:v>
                </c:pt>
                <c:pt idx="2">
                  <c:v>Apr-13</c:v>
                </c:pt>
                <c:pt idx="3">
                  <c:v>Feb-14</c:v>
                </c:pt>
              </c:strCache>
            </c:strRef>
          </c:cat>
          <c:val>
            <c:numRef>
              <c:f>Sheet1!$D$2:$D$6</c:f>
              <c:numCache>
                <c:formatCode>0\%</c:formatCode>
                <c:ptCount val="4"/>
                <c:pt idx="0">
                  <c:v>15</c:v>
                </c:pt>
                <c:pt idx="1">
                  <c:v>9</c:v>
                </c:pt>
                <c:pt idx="2">
                  <c:v>9</c:v>
                </c:pt>
                <c:pt idx="3">
                  <c:v>14</c:v>
                </c:pt>
              </c:numCache>
            </c:numRef>
          </c:val>
          <c:smooth val="0"/>
        </c:ser>
        <c:dLbls>
          <c:showLegendKey val="0"/>
          <c:showVal val="0"/>
          <c:showCatName val="0"/>
          <c:showSerName val="0"/>
          <c:showPercent val="0"/>
          <c:showBubbleSize val="0"/>
        </c:dLbls>
        <c:marker val="1"/>
        <c:smooth val="0"/>
        <c:axId val="22303488"/>
        <c:axId val="22683008"/>
      </c:lineChart>
      <c:catAx>
        <c:axId val="22303488"/>
        <c:scaling>
          <c:orientation val="minMax"/>
        </c:scaling>
        <c:delete val="0"/>
        <c:axPos val="b"/>
        <c:numFmt formatCode="mmm/yy" sourceLinked="1"/>
        <c:majorTickMark val="none"/>
        <c:minorTickMark val="none"/>
        <c:tickLblPos val="nextTo"/>
        <c:spPr>
          <a:ln>
            <a:solidFill>
              <a:schemeClr val="bg1">
                <a:lumMod val="50000"/>
              </a:schemeClr>
            </a:solidFill>
          </a:ln>
        </c:spPr>
        <c:txPr>
          <a:bodyPr rot="0" vert="horz"/>
          <a:lstStyle/>
          <a:p>
            <a:pPr>
              <a:defRPr sz="1000">
                <a:solidFill>
                  <a:srgbClr val="333333"/>
                </a:solidFill>
              </a:defRPr>
            </a:pPr>
            <a:endParaRPr lang="en-US"/>
          </a:p>
        </c:txPr>
        <c:crossAx val="22683008"/>
        <c:crosses val="autoZero"/>
        <c:auto val="1"/>
        <c:lblAlgn val="ctr"/>
        <c:lblOffset val="100"/>
        <c:noMultiLvlLbl val="0"/>
      </c:catAx>
      <c:valAx>
        <c:axId val="22683008"/>
        <c:scaling>
          <c:orientation val="minMax"/>
          <c:max val="100"/>
        </c:scaling>
        <c:delete val="1"/>
        <c:axPos val="l"/>
        <c:numFmt formatCode="#,##0" sourceLinked="0"/>
        <c:majorTickMark val="none"/>
        <c:minorTickMark val="none"/>
        <c:tickLblPos val="nextTo"/>
        <c:crossAx val="22303488"/>
        <c:crossesAt val="40848"/>
        <c:crossBetween val="between"/>
        <c:majorUnit val="1"/>
      </c:valAx>
      <c:spPr>
        <a:noFill/>
        <a:ln w="25400">
          <a:noFill/>
        </a:ln>
      </c:spPr>
    </c:plotArea>
    <c:legend>
      <c:legendPos val="l"/>
      <c:layout>
        <c:manualLayout>
          <c:xMode val="edge"/>
          <c:yMode val="edge"/>
          <c:x val="8.7439792515746573E-2"/>
          <c:y val="0.11254664140874776"/>
          <c:w val="0.85897092244721729"/>
          <c:h val="7.3474925449292613E-2"/>
        </c:manualLayout>
      </c:layout>
      <c:overlay val="0"/>
      <c:spPr>
        <a:solidFill>
          <a:sysClr val="window" lastClr="FFFFFF">
            <a:lumMod val="85000"/>
          </a:sysClr>
        </a:solidFill>
      </c:spPr>
      <c:txPr>
        <a:bodyPr/>
        <a:lstStyle/>
        <a:p>
          <a:pPr>
            <a:defRPr sz="10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b="1" i="0" baseline="0" dirty="0" smtClean="0">
                <a:effectLst/>
              </a:rPr>
              <a:t>What will be the position of Serbia in the negotiation process? </a:t>
            </a:r>
            <a:endParaRPr lang="en-US" sz="1000" dirty="0">
              <a:effectLst/>
            </a:endParaRPr>
          </a:p>
        </c:rich>
      </c:tx>
      <c:layout>
        <c:manualLayout>
          <c:xMode val="edge"/>
          <c:yMode val="edge"/>
          <c:x val="0.13210814512612346"/>
          <c:y val="1.2232411974792884E-2"/>
        </c:manualLayout>
      </c:layout>
      <c:overlay val="0"/>
    </c:title>
    <c:autoTitleDeleted val="0"/>
    <c:plotArea>
      <c:layout>
        <c:manualLayout>
          <c:layoutTarget val="inner"/>
          <c:xMode val="edge"/>
          <c:yMode val="edge"/>
          <c:x val="0.19398634325077602"/>
          <c:y val="0.14830268791373682"/>
          <c:w val="0.66819552731138376"/>
          <c:h val="0.79458949969350634"/>
        </c:manualLayout>
      </c:layout>
      <c:pieChart>
        <c:varyColors val="1"/>
        <c:ser>
          <c:idx val="0"/>
          <c:order val="0"/>
          <c:tx>
            <c:strRef>
              <c:f>Sheet1!$B$1</c:f>
              <c:strCache>
                <c:ptCount val="1"/>
                <c:pt idx="0">
                  <c:v>Sales</c:v>
                </c:pt>
              </c:strCache>
            </c:strRef>
          </c:tx>
          <c:explosion val="10"/>
          <c:dPt>
            <c:idx val="0"/>
            <c:bubble3D val="0"/>
            <c:spPr>
              <a:solidFill>
                <a:srgbClr val="C00000"/>
              </a:solidFill>
            </c:spPr>
          </c:dPt>
          <c:dPt>
            <c:idx val="3"/>
            <c:bubble3D val="0"/>
            <c:spPr>
              <a:solidFill>
                <a:schemeClr val="bg1">
                  <a:lumMod val="65000"/>
                </a:schemeClr>
              </a:solidFill>
            </c:spPr>
          </c:dPt>
          <c:dLbls>
            <c:dLbl>
              <c:idx val="0"/>
              <c:layout>
                <c:manualLayout>
                  <c:x val="-0.19333477793912804"/>
                  <c:y val="-0.13475572811765568"/>
                </c:manualLayout>
              </c:layout>
              <c:spPr/>
              <c:txPr>
                <a:bodyPr/>
                <a:lstStyle/>
                <a:p>
                  <a:pPr>
                    <a:defRPr sz="900" b="0">
                      <a:solidFill>
                        <a:schemeClr val="bg1"/>
                      </a:solidFill>
                    </a:defRPr>
                  </a:pPr>
                  <a:endParaRPr lang="en-US"/>
                </a:p>
              </c:txPr>
              <c:dLblPos val="bestFit"/>
              <c:showLegendKey val="0"/>
              <c:showVal val="0"/>
              <c:showCatName val="1"/>
              <c:showSerName val="0"/>
              <c:showPercent val="1"/>
              <c:showBubbleSize val="0"/>
            </c:dLbl>
            <c:dLbl>
              <c:idx val="2"/>
              <c:layout>
                <c:manualLayout>
                  <c:x val="0.17549149146260365"/>
                  <c:y val="7.6782278277292726E-2"/>
                </c:manualLayout>
              </c:layout>
              <c:dLblPos val="bestFit"/>
              <c:showLegendKey val="0"/>
              <c:showVal val="0"/>
              <c:showCatName val="1"/>
              <c:showSerName val="0"/>
              <c:showPercent val="1"/>
              <c:showBubbleSize val="0"/>
            </c:dLbl>
            <c:dLbl>
              <c:idx val="3"/>
              <c:layout>
                <c:manualLayout>
                  <c:x val="0.15293349928885092"/>
                  <c:y val="0.15481774870361473"/>
                </c:manualLayout>
              </c:layout>
              <c:dLblPos val="bestFit"/>
              <c:showLegendKey val="0"/>
              <c:showVal val="0"/>
              <c:showCatName val="1"/>
              <c:showSerName val="0"/>
              <c:showPercent val="1"/>
              <c:showBubbleSize val="0"/>
            </c:dLbl>
            <c:txPr>
              <a:bodyPr/>
              <a:lstStyle/>
              <a:p>
                <a:pPr>
                  <a:defRPr sz="900" b="0"/>
                </a:pPr>
                <a:endParaRPr lang="en-US"/>
              </a:p>
            </c:txPr>
            <c:dLblPos val="inEnd"/>
            <c:showLegendKey val="0"/>
            <c:showVal val="0"/>
            <c:showCatName val="1"/>
            <c:showSerName val="0"/>
            <c:showPercent val="1"/>
            <c:showBubbleSize val="0"/>
            <c:showLeaderLines val="0"/>
          </c:dLbls>
          <c:cat>
            <c:strRef>
              <c:f>Sheet1!$A$2:$A$5</c:f>
              <c:strCache>
                <c:ptCount val="4"/>
                <c:pt idx="0">
                  <c:v>Serbia will be in a subordinate position</c:v>
                </c:pt>
                <c:pt idx="1">
                  <c:v>All sides will be equal</c:v>
                </c:pt>
                <c:pt idx="2">
                  <c:v>EU will be in a subordinate position</c:v>
                </c:pt>
                <c:pt idx="3">
                  <c:v>Don’t know/no answer</c:v>
                </c:pt>
              </c:strCache>
            </c:strRef>
          </c:cat>
          <c:val>
            <c:numRef>
              <c:f>Sheet1!$B$2:$B$5</c:f>
              <c:numCache>
                <c:formatCode>0\%</c:formatCode>
                <c:ptCount val="4"/>
                <c:pt idx="0">
                  <c:v>55.9</c:v>
                </c:pt>
                <c:pt idx="1">
                  <c:v>22.5</c:v>
                </c:pt>
                <c:pt idx="2">
                  <c:v>5</c:v>
                </c:pt>
                <c:pt idx="3">
                  <c:v>16.5</c:v>
                </c:pt>
              </c:numCache>
            </c:numRef>
          </c:val>
        </c:ser>
        <c:dLbls>
          <c:showLegendKey val="0"/>
          <c:showVal val="0"/>
          <c:showCatName val="1"/>
          <c:showSerName val="0"/>
          <c:showPercent val="1"/>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dirty="0"/>
              <a:t>Please, for each </a:t>
            </a:r>
            <a:r>
              <a:rPr lang="en-US" sz="1000" dirty="0" smtClean="0"/>
              <a:t>statement say </a:t>
            </a:r>
            <a:r>
              <a:rPr lang="en-US" sz="1000" dirty="0"/>
              <a:t>do you agree or disagree with </a:t>
            </a:r>
            <a:r>
              <a:rPr lang="en-US" sz="1000" dirty="0" smtClean="0"/>
              <a:t>it</a:t>
            </a:r>
            <a:endParaRPr lang="en-US" sz="1000" dirty="0"/>
          </a:p>
        </c:rich>
      </c:tx>
      <c:layout/>
      <c:overlay val="0"/>
    </c:title>
    <c:autoTitleDeleted val="0"/>
    <c:plotArea>
      <c:layout>
        <c:manualLayout>
          <c:layoutTarget val="inner"/>
          <c:xMode val="edge"/>
          <c:yMode val="edge"/>
          <c:x val="0.50235729680131447"/>
          <c:y val="0.35593617676771294"/>
          <c:w val="0.46783240509570562"/>
          <c:h val="0.60968869337192722"/>
        </c:manualLayout>
      </c:layout>
      <c:barChart>
        <c:barDir val="bar"/>
        <c:grouping val="percentStacked"/>
        <c:varyColors val="0"/>
        <c:ser>
          <c:idx val="0"/>
          <c:order val="0"/>
          <c:tx>
            <c:strRef>
              <c:f>Sheet1!$B$1</c:f>
              <c:strCache>
                <c:ptCount val="1"/>
                <c:pt idx="0">
                  <c:v>Completely/mainly disagree</c:v>
                </c:pt>
              </c:strCache>
            </c:strRef>
          </c:tx>
          <c:spPr>
            <a:solidFill>
              <a:srgbClr val="C00000"/>
            </a:solidFill>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Sheet1!$A$2:$A$4</c:f>
              <c:strCache>
                <c:ptCount val="3"/>
                <c:pt idx="0">
                  <c:v>The EU treats Serbia fairly, and ask us only what is necessary</c:v>
                </c:pt>
                <c:pt idx="1">
                  <c:v>The EU treats Serbia worse than other countries from our region</c:v>
                </c:pt>
                <c:pt idx="2">
                  <c:v>Vast majority of all requests from the EU are for our own good</c:v>
                </c:pt>
              </c:strCache>
            </c:strRef>
          </c:cat>
          <c:val>
            <c:numRef>
              <c:f>Sheet1!$B$2:$B$4</c:f>
              <c:numCache>
                <c:formatCode>0\%</c:formatCode>
                <c:ptCount val="3"/>
                <c:pt idx="0">
                  <c:v>56.2</c:v>
                </c:pt>
                <c:pt idx="1">
                  <c:v>30.6</c:v>
                </c:pt>
                <c:pt idx="2">
                  <c:v>44.4</c:v>
                </c:pt>
              </c:numCache>
            </c:numRef>
          </c:val>
        </c:ser>
        <c:ser>
          <c:idx val="1"/>
          <c:order val="1"/>
          <c:tx>
            <c:strRef>
              <c:f>Sheet1!$C$1</c:f>
              <c:strCache>
                <c:ptCount val="1"/>
                <c:pt idx="0">
                  <c:v>Completely/mainly Agree</c:v>
                </c:pt>
              </c:strCache>
            </c:strRef>
          </c:tx>
          <c:spPr>
            <a:solidFill>
              <a:srgbClr val="79D738"/>
            </a:solidFill>
          </c:spPr>
          <c:invertIfNegative val="0"/>
          <c:cat>
            <c:strRef>
              <c:f>Sheet1!$A$2:$A$4</c:f>
              <c:strCache>
                <c:ptCount val="3"/>
                <c:pt idx="0">
                  <c:v>The EU treats Serbia fairly, and ask us only what is necessary</c:v>
                </c:pt>
                <c:pt idx="1">
                  <c:v>The EU treats Serbia worse than other countries from our region</c:v>
                </c:pt>
                <c:pt idx="2">
                  <c:v>Vast majority of all requests from the EU are for our own good</c:v>
                </c:pt>
              </c:strCache>
            </c:strRef>
          </c:cat>
          <c:val>
            <c:numRef>
              <c:f>Sheet1!$C$2:$C$4</c:f>
              <c:numCache>
                <c:formatCode>0\%</c:formatCode>
                <c:ptCount val="3"/>
                <c:pt idx="0">
                  <c:v>30.400000000000002</c:v>
                </c:pt>
                <c:pt idx="1">
                  <c:v>55.400000000000006</c:v>
                </c:pt>
                <c:pt idx="2">
                  <c:v>39.599999999999994</c:v>
                </c:pt>
              </c:numCache>
            </c:numRef>
          </c:val>
        </c:ser>
        <c:ser>
          <c:idx val="2"/>
          <c:order val="2"/>
          <c:tx>
            <c:strRef>
              <c:f>Sheet1!$D$1</c:f>
              <c:strCache>
                <c:ptCount val="1"/>
                <c:pt idx="0">
                  <c:v>Does not know</c:v>
                </c:pt>
              </c:strCache>
            </c:strRef>
          </c:tx>
          <c:spPr>
            <a:solidFill>
              <a:schemeClr val="bg1">
                <a:lumMod val="65000"/>
              </a:schemeClr>
            </a:solidFill>
          </c:spPr>
          <c:invertIfNegative val="0"/>
          <c:cat>
            <c:strRef>
              <c:f>Sheet1!$A$2:$A$4</c:f>
              <c:strCache>
                <c:ptCount val="3"/>
                <c:pt idx="0">
                  <c:v>The EU treats Serbia fairly, and ask us only what is necessary</c:v>
                </c:pt>
                <c:pt idx="1">
                  <c:v>The EU treats Serbia worse than other countries from our region</c:v>
                </c:pt>
                <c:pt idx="2">
                  <c:v>Vast majority of all requests from the EU are for our own good</c:v>
                </c:pt>
              </c:strCache>
            </c:strRef>
          </c:cat>
          <c:val>
            <c:numRef>
              <c:f>Sheet1!$D$2:$D$4</c:f>
              <c:numCache>
                <c:formatCode>0\%</c:formatCode>
                <c:ptCount val="3"/>
                <c:pt idx="0">
                  <c:v>13.4</c:v>
                </c:pt>
                <c:pt idx="1">
                  <c:v>14.1</c:v>
                </c:pt>
                <c:pt idx="2">
                  <c:v>16</c:v>
                </c:pt>
              </c:numCache>
            </c:numRef>
          </c:val>
        </c:ser>
        <c:dLbls>
          <c:showLegendKey val="0"/>
          <c:showVal val="1"/>
          <c:showCatName val="0"/>
          <c:showSerName val="0"/>
          <c:showPercent val="0"/>
          <c:showBubbleSize val="0"/>
        </c:dLbls>
        <c:gapWidth val="50"/>
        <c:overlap val="100"/>
        <c:axId val="22560768"/>
        <c:axId val="22562304"/>
      </c:barChart>
      <c:catAx>
        <c:axId val="22560768"/>
        <c:scaling>
          <c:orientation val="maxMin"/>
        </c:scaling>
        <c:delete val="0"/>
        <c:axPos val="l"/>
        <c:majorTickMark val="none"/>
        <c:minorTickMark val="none"/>
        <c:tickLblPos val="nextTo"/>
        <c:spPr>
          <a:ln>
            <a:noFill/>
          </a:ln>
        </c:spPr>
        <c:crossAx val="22562304"/>
        <c:crosses val="autoZero"/>
        <c:auto val="1"/>
        <c:lblAlgn val="ctr"/>
        <c:lblOffset val="100"/>
        <c:noMultiLvlLbl val="0"/>
      </c:catAx>
      <c:valAx>
        <c:axId val="22562304"/>
        <c:scaling>
          <c:orientation val="minMax"/>
        </c:scaling>
        <c:delete val="1"/>
        <c:axPos val="t"/>
        <c:numFmt formatCode="0%" sourceLinked="1"/>
        <c:majorTickMark val="out"/>
        <c:minorTickMark val="none"/>
        <c:tickLblPos val="nextTo"/>
        <c:crossAx val="22560768"/>
        <c:crosses val="autoZero"/>
        <c:crossBetween val="between"/>
      </c:valAx>
    </c:plotArea>
    <c:legend>
      <c:legendPos val="t"/>
      <c:layout>
        <c:manualLayout>
          <c:xMode val="edge"/>
          <c:yMode val="edge"/>
          <c:x val="1.6074187903643337E-2"/>
          <c:y val="0.2054370202705752"/>
          <c:w val="0.95295350276337465"/>
          <c:h val="0.12665522201354151"/>
        </c:manualLayout>
      </c:layout>
      <c:overlay val="0"/>
    </c:legend>
    <c:plotVisOnly val="1"/>
    <c:dispBlanksAs val="gap"/>
    <c:showDLblsOverMax val="0"/>
  </c:chart>
  <c:txPr>
    <a:bodyPr/>
    <a:lstStyle/>
    <a:p>
      <a:pPr>
        <a:defRPr sz="10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18136" cy="3492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250758" y="0"/>
            <a:ext cx="4018136" cy="349250"/>
          </a:xfrm>
          <a:prstGeom prst="rect">
            <a:avLst/>
          </a:prstGeom>
        </p:spPr>
        <p:txBody>
          <a:bodyPr vert="horz" lIns="91440" tIns="45720" rIns="91440" bIns="45720" rtlCol="0"/>
          <a:lstStyle>
            <a:lvl1pPr algn="r">
              <a:defRPr sz="1200"/>
            </a:lvl1pPr>
          </a:lstStyle>
          <a:p>
            <a:fld id="{220E5FCE-1925-453D-9D6C-97D02C80AC03}" type="datetimeFigureOut">
              <a:rPr lang="en-US" smtClean="0"/>
              <a:pPr/>
              <a:t>4/7/2014</a:t>
            </a:fld>
            <a:endParaRPr lang="en-US" dirty="0"/>
          </a:p>
        </p:txBody>
      </p:sp>
      <p:sp>
        <p:nvSpPr>
          <p:cNvPr id="4" name="Footer Placeholder 3"/>
          <p:cNvSpPr>
            <a:spLocks noGrp="1"/>
          </p:cNvSpPr>
          <p:nvPr>
            <p:ph type="ftr" sz="quarter" idx="2"/>
          </p:nvPr>
        </p:nvSpPr>
        <p:spPr>
          <a:xfrm>
            <a:off x="1" y="6634554"/>
            <a:ext cx="4018136" cy="3492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50758" y="6634554"/>
            <a:ext cx="4018136" cy="349250"/>
          </a:xfrm>
          <a:prstGeom prst="rect">
            <a:avLst/>
          </a:prstGeom>
        </p:spPr>
        <p:txBody>
          <a:bodyPr vert="horz" lIns="91440" tIns="45720" rIns="91440" bIns="45720" rtlCol="0" anchor="b"/>
          <a:lstStyle>
            <a:lvl1pPr algn="r">
              <a:defRPr sz="1200"/>
            </a:lvl1pPr>
          </a:lstStyle>
          <a:p>
            <a:fld id="{FCEC522A-5140-461E-8C1E-EBFBC0190711}" type="slidenum">
              <a:rPr lang="en-US" smtClean="0"/>
              <a:pPr/>
              <a:t>‹#›</a:t>
            </a:fld>
            <a:endParaRPr lang="en-US" dirty="0"/>
          </a:p>
        </p:txBody>
      </p:sp>
    </p:spTree>
    <p:extLst>
      <p:ext uri="{BB962C8B-B14F-4D97-AF65-F5344CB8AC3E}">
        <p14:creationId xmlns:p14="http://schemas.microsoft.com/office/powerpoint/2010/main" val="2981416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17433" cy="349250"/>
          </a:xfrm>
          <a:prstGeom prst="rect">
            <a:avLst/>
          </a:prstGeom>
        </p:spPr>
        <p:txBody>
          <a:bodyPr vert="horz" lIns="92885" tIns="46442" rIns="92885" bIns="46442" rtlCol="0"/>
          <a:lstStyle>
            <a:lvl1pPr algn="l">
              <a:defRPr sz="1200"/>
            </a:lvl1pPr>
          </a:lstStyle>
          <a:p>
            <a:endParaRPr lang="en-AU" dirty="0"/>
          </a:p>
        </p:txBody>
      </p:sp>
      <p:sp>
        <p:nvSpPr>
          <p:cNvPr id="3" name="Date Placeholder 2"/>
          <p:cNvSpPr>
            <a:spLocks noGrp="1"/>
          </p:cNvSpPr>
          <p:nvPr>
            <p:ph type="dt" idx="1"/>
          </p:nvPr>
        </p:nvSpPr>
        <p:spPr>
          <a:xfrm>
            <a:off x="5251422" y="0"/>
            <a:ext cx="4017433" cy="349250"/>
          </a:xfrm>
          <a:prstGeom prst="rect">
            <a:avLst/>
          </a:prstGeom>
        </p:spPr>
        <p:txBody>
          <a:bodyPr vert="horz" lIns="92885" tIns="46442" rIns="92885" bIns="46442" rtlCol="0"/>
          <a:lstStyle>
            <a:lvl1pPr algn="r">
              <a:defRPr sz="1200"/>
            </a:lvl1pPr>
          </a:lstStyle>
          <a:p>
            <a:fld id="{3B6BD712-6567-450C-B3C6-BAF6878345EE}" type="datetimeFigureOut">
              <a:rPr lang="en-AU" smtClean="0"/>
              <a:pPr/>
              <a:t>7/04/2014</a:t>
            </a:fld>
            <a:endParaRPr lang="en-AU" dirty="0"/>
          </a:p>
        </p:txBody>
      </p:sp>
      <p:sp>
        <p:nvSpPr>
          <p:cNvPr id="4" name="Slide Image Placeholder 3"/>
          <p:cNvSpPr>
            <a:spLocks noGrp="1" noRot="1" noChangeAspect="1"/>
          </p:cNvSpPr>
          <p:nvPr>
            <p:ph type="sldImg" idx="2"/>
          </p:nvPr>
        </p:nvSpPr>
        <p:spPr>
          <a:xfrm>
            <a:off x="2889250" y="523875"/>
            <a:ext cx="3492500" cy="2619375"/>
          </a:xfrm>
          <a:prstGeom prst="rect">
            <a:avLst/>
          </a:prstGeom>
          <a:noFill/>
          <a:ln w="12700">
            <a:solidFill>
              <a:prstClr val="black"/>
            </a:solidFill>
          </a:ln>
        </p:spPr>
        <p:txBody>
          <a:bodyPr vert="horz" lIns="92885" tIns="46442" rIns="92885" bIns="46442" rtlCol="0" anchor="ctr"/>
          <a:lstStyle/>
          <a:p>
            <a:endParaRPr lang="en-AU" dirty="0"/>
          </a:p>
        </p:txBody>
      </p:sp>
      <p:sp>
        <p:nvSpPr>
          <p:cNvPr id="5" name="Notes Placeholder 4"/>
          <p:cNvSpPr>
            <a:spLocks noGrp="1"/>
          </p:cNvSpPr>
          <p:nvPr>
            <p:ph type="body" sz="quarter" idx="3"/>
          </p:nvPr>
        </p:nvSpPr>
        <p:spPr>
          <a:xfrm>
            <a:off x="927100" y="3317875"/>
            <a:ext cx="7416800" cy="3143250"/>
          </a:xfrm>
          <a:prstGeom prst="rect">
            <a:avLst/>
          </a:prstGeom>
        </p:spPr>
        <p:txBody>
          <a:bodyPr vert="horz" lIns="92885" tIns="46442" rIns="92885" bIns="4644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1" y="6634538"/>
            <a:ext cx="4017433" cy="349250"/>
          </a:xfrm>
          <a:prstGeom prst="rect">
            <a:avLst/>
          </a:prstGeom>
        </p:spPr>
        <p:txBody>
          <a:bodyPr vert="horz" lIns="92885" tIns="46442" rIns="92885" bIns="46442" rtlCol="0" anchor="b"/>
          <a:lstStyle>
            <a:lvl1pPr algn="l">
              <a:defRPr sz="1200"/>
            </a:lvl1pPr>
          </a:lstStyle>
          <a:p>
            <a:endParaRPr lang="en-AU" dirty="0"/>
          </a:p>
        </p:txBody>
      </p:sp>
      <p:sp>
        <p:nvSpPr>
          <p:cNvPr id="7" name="Slide Number Placeholder 6"/>
          <p:cNvSpPr>
            <a:spLocks noGrp="1"/>
          </p:cNvSpPr>
          <p:nvPr>
            <p:ph type="sldNum" sz="quarter" idx="5"/>
          </p:nvPr>
        </p:nvSpPr>
        <p:spPr>
          <a:xfrm>
            <a:off x="5251422" y="6634538"/>
            <a:ext cx="4017433" cy="349250"/>
          </a:xfrm>
          <a:prstGeom prst="rect">
            <a:avLst/>
          </a:prstGeom>
        </p:spPr>
        <p:txBody>
          <a:bodyPr vert="horz" lIns="92885" tIns="46442" rIns="92885" bIns="46442" rtlCol="0" anchor="b"/>
          <a:lstStyle>
            <a:lvl1pPr algn="r">
              <a:defRPr sz="1200"/>
            </a:lvl1pPr>
          </a:lstStyle>
          <a:p>
            <a:fld id="{B9487D93-240F-4041-8284-FC16D3A96101}" type="slidenum">
              <a:rPr lang="en-AU" smtClean="0"/>
              <a:pPr/>
              <a:t>‹#›</a:t>
            </a:fld>
            <a:endParaRPr lang="en-AU" dirty="0"/>
          </a:p>
        </p:txBody>
      </p:sp>
    </p:spTree>
    <p:extLst>
      <p:ext uri="{BB962C8B-B14F-4D97-AF65-F5344CB8AC3E}">
        <p14:creationId xmlns:p14="http://schemas.microsoft.com/office/powerpoint/2010/main" val="251539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2</a:t>
            </a:fld>
            <a:endParaRPr lang="en-AU" dirty="0"/>
          </a:p>
        </p:txBody>
      </p:sp>
    </p:spTree>
    <p:extLst>
      <p:ext uri="{BB962C8B-B14F-4D97-AF65-F5344CB8AC3E}">
        <p14:creationId xmlns:p14="http://schemas.microsoft.com/office/powerpoint/2010/main" val="264253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6</a:t>
            </a:fld>
            <a:endParaRPr lang="en-AU" dirty="0"/>
          </a:p>
        </p:txBody>
      </p:sp>
    </p:spTree>
    <p:extLst>
      <p:ext uri="{BB962C8B-B14F-4D97-AF65-F5344CB8AC3E}">
        <p14:creationId xmlns:p14="http://schemas.microsoft.com/office/powerpoint/2010/main" val="4131706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8</a:t>
            </a:fld>
            <a:endParaRPr lang="en-AU" dirty="0"/>
          </a:p>
        </p:txBody>
      </p:sp>
    </p:spTree>
    <p:extLst>
      <p:ext uri="{BB962C8B-B14F-4D97-AF65-F5344CB8AC3E}">
        <p14:creationId xmlns:p14="http://schemas.microsoft.com/office/powerpoint/2010/main" val="217448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10</a:t>
            </a:fld>
            <a:endParaRPr lang="en-AU"/>
          </a:p>
        </p:txBody>
      </p:sp>
    </p:spTree>
    <p:extLst>
      <p:ext uri="{BB962C8B-B14F-4D97-AF65-F5344CB8AC3E}">
        <p14:creationId xmlns:p14="http://schemas.microsoft.com/office/powerpoint/2010/main" val="3820063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13</a:t>
            </a:fld>
            <a:endParaRPr lang="en-AU">
              <a:solidFill>
                <a:prstClr val="black"/>
              </a:solidFill>
            </a:endParaRPr>
          </a:p>
        </p:txBody>
      </p:sp>
    </p:spTree>
    <p:extLst>
      <p:ext uri="{BB962C8B-B14F-4D97-AF65-F5344CB8AC3E}">
        <p14:creationId xmlns:p14="http://schemas.microsoft.com/office/powerpoint/2010/main" val="2094247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16</a:t>
            </a:fld>
            <a:endParaRPr lang="en-AU"/>
          </a:p>
        </p:txBody>
      </p:sp>
    </p:spTree>
    <p:extLst>
      <p:ext uri="{BB962C8B-B14F-4D97-AF65-F5344CB8AC3E}">
        <p14:creationId xmlns:p14="http://schemas.microsoft.com/office/powerpoint/2010/main" val="3018761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18</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19</a:t>
            </a:fld>
            <a:endParaRPr lang="en-AU" dirty="0"/>
          </a:p>
        </p:txBody>
      </p:sp>
    </p:spTree>
    <p:extLst>
      <p:ext uri="{BB962C8B-B14F-4D97-AF65-F5344CB8AC3E}">
        <p14:creationId xmlns:p14="http://schemas.microsoft.com/office/powerpoint/2010/main" val="3429727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
    <p:spTree>
      <p:nvGrpSpPr>
        <p:cNvPr id="1" name=""/>
        <p:cNvGrpSpPr/>
        <p:nvPr/>
      </p:nvGrpSpPr>
      <p:grpSpPr>
        <a:xfrm>
          <a:off x="0" y="0"/>
          <a:ext cx="0" cy="0"/>
          <a:chOff x="0" y="0"/>
          <a:chExt cx="0" cy="0"/>
        </a:xfrm>
      </p:grpSpPr>
      <p:pic>
        <p:nvPicPr>
          <p:cNvPr id="4" name="Picture 3"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2743200" y="0"/>
            <a:ext cx="6400800" cy="588806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798312" cy="1284971"/>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18817848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B)">
    <p:spTree>
      <p:nvGrpSpPr>
        <p:cNvPr id="1" name=""/>
        <p:cNvGrpSpPr/>
        <p:nvPr/>
      </p:nvGrpSpPr>
      <p:grpSpPr>
        <a:xfrm>
          <a:off x="0" y="0"/>
          <a:ext cx="0" cy="0"/>
          <a:chOff x="0" y="0"/>
          <a:chExt cx="0" cy="0"/>
        </a:xfrm>
      </p:grpSpPr>
      <p:pic>
        <p:nvPicPr>
          <p:cNvPr id="5"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9570" r="40312" b="-1"/>
          <a:stretch/>
        </p:blipFill>
        <p:spPr bwMode="auto">
          <a:xfrm>
            <a:off x="2400301" y="0"/>
            <a:ext cx="6743700" cy="5628237"/>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024580"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403829043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C)">
    <p:spTree>
      <p:nvGrpSpPr>
        <p:cNvPr id="1" name=""/>
        <p:cNvGrpSpPr/>
        <p:nvPr/>
      </p:nvGrpSpPr>
      <p:grpSpPr>
        <a:xfrm>
          <a:off x="0" y="0"/>
          <a:ext cx="0" cy="0"/>
          <a:chOff x="0" y="0"/>
          <a:chExt cx="0" cy="0"/>
        </a:xfrm>
      </p:grpSpPr>
      <p:pic>
        <p:nvPicPr>
          <p:cNvPr id="5"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610" r="19388" b="9440"/>
          <a:stretch/>
        </p:blipFill>
        <p:spPr bwMode="auto">
          <a:xfrm>
            <a:off x="877888" y="0"/>
            <a:ext cx="8266112" cy="5508486"/>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25907364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D)">
    <p:spTree>
      <p:nvGrpSpPr>
        <p:cNvPr id="1" name=""/>
        <p:cNvGrpSpPr/>
        <p:nvPr/>
      </p:nvGrpSpPr>
      <p:grpSpPr>
        <a:xfrm>
          <a:off x="0" y="0"/>
          <a:ext cx="0" cy="0"/>
          <a:chOff x="0" y="0"/>
          <a:chExt cx="0" cy="0"/>
        </a:xfrm>
      </p:grpSpPr>
      <p:pic>
        <p:nvPicPr>
          <p:cNvPr id="5"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447" t="13578" r="9952" b="3640"/>
          <a:stretch/>
        </p:blipFill>
        <p:spPr bwMode="auto">
          <a:xfrm>
            <a:off x="4449548" y="1"/>
            <a:ext cx="4694452" cy="581684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611434"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39954011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E)">
    <p:spTree>
      <p:nvGrpSpPr>
        <p:cNvPr id="1" name=""/>
        <p:cNvGrpSpPr/>
        <p:nvPr/>
      </p:nvGrpSpPr>
      <p:grpSpPr>
        <a:xfrm>
          <a:off x="0" y="0"/>
          <a:ext cx="0" cy="0"/>
          <a:chOff x="0" y="0"/>
          <a:chExt cx="0" cy="0"/>
        </a:xfrm>
      </p:grpSpPr>
      <p:pic>
        <p:nvPicPr>
          <p:cNvPr id="5"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509" r="19239" b="3525"/>
          <a:stretch/>
        </p:blipFill>
        <p:spPr bwMode="auto">
          <a:xfrm>
            <a:off x="4710159" y="0"/>
            <a:ext cx="4433841" cy="57435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795726"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7477101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F)">
    <p:spTree>
      <p:nvGrpSpPr>
        <p:cNvPr id="1" name=""/>
        <p:cNvGrpSpPr/>
        <p:nvPr/>
      </p:nvGrpSpPr>
      <p:grpSpPr>
        <a:xfrm>
          <a:off x="0" y="0"/>
          <a:ext cx="0" cy="0"/>
          <a:chOff x="0" y="0"/>
          <a:chExt cx="0" cy="0"/>
        </a:xfrm>
      </p:grpSpPr>
      <p:pic>
        <p:nvPicPr>
          <p:cNvPr id="5"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5926" r="21766" b="3545"/>
          <a:stretch/>
        </p:blipFill>
        <p:spPr bwMode="auto">
          <a:xfrm>
            <a:off x="4343401" y="0"/>
            <a:ext cx="4514850" cy="5756972"/>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795726"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2610649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G)">
    <p:spTree>
      <p:nvGrpSpPr>
        <p:cNvPr id="1" name=""/>
        <p:cNvGrpSpPr/>
        <p:nvPr/>
      </p:nvGrpSpPr>
      <p:grpSpPr>
        <a:xfrm>
          <a:off x="0" y="0"/>
          <a:ext cx="0" cy="0"/>
          <a:chOff x="0" y="0"/>
          <a:chExt cx="0" cy="0"/>
        </a:xfrm>
      </p:grpSpPr>
      <p:pic>
        <p:nvPicPr>
          <p:cNvPr id="5"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596" r="19349" b="898"/>
          <a:stretch/>
        </p:blipFill>
        <p:spPr bwMode="auto">
          <a:xfrm>
            <a:off x="3286912" y="0"/>
            <a:ext cx="5857087" cy="57816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245552751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with Image">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4572000" y="276225"/>
            <a:ext cx="4283074" cy="5294313"/>
          </a:xfrm>
          <a:prstGeom prst="rect">
            <a:avLst/>
          </a:prstGeom>
        </p:spPr>
        <p:txBody>
          <a:bodyPr>
            <a:noAutofit/>
          </a:bodyPr>
          <a:lstStyle/>
          <a:p>
            <a:endParaRPr lang="en-AU" dirty="0"/>
          </a:p>
        </p:txBody>
      </p:sp>
      <p:sp>
        <p:nvSpPr>
          <p:cNvPr id="6" name="Text Placeholder 4"/>
          <p:cNvSpPr>
            <a:spLocks noGrp="1"/>
          </p:cNvSpPr>
          <p:nvPr>
            <p:ph type="body" sz="quarter" idx="2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92239925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White)">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12666100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pter (Grey)">
    <p:bg>
      <p:bgPr>
        <a:solidFill>
          <a:srgbClr val="333333"/>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bg1"/>
                </a:solidFill>
              </a:defRPr>
            </a:lvl1pPr>
          </a:lstStyle>
          <a:p>
            <a:pPr lvl="0"/>
            <a:r>
              <a:rPr lang="en-US" dirty="0" smtClean="0"/>
              <a:t>2</a:t>
            </a:r>
            <a:endParaRPr lang="en-GB" dirty="0"/>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67576299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o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349607" y="6323838"/>
            <a:ext cx="505467" cy="252000"/>
          </a:xfrm>
          <a:prstGeom prst="rect">
            <a:avLst/>
          </a:prstGeom>
        </p:spPr>
        <p:txBody>
          <a:bodyPr/>
          <a:lstStyle/>
          <a:p>
            <a:fld id="{9784CBA3-D598-4B1F-BAA3-EE14B5154290}" type="slidenum">
              <a:rPr lang="en-AU" smtClean="0"/>
              <a:pPr/>
              <a:t>‹#›</a:t>
            </a:fld>
            <a:endParaRPr lang="en-AU" dirty="0"/>
          </a:p>
        </p:txBody>
      </p:sp>
      <p:pic>
        <p:nvPicPr>
          <p:cNvPr id="5" name="Picture 2" descr="C:\Users\AndrewA\Desktop\TNS_logo_rg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6610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B)">
    <p:spTree>
      <p:nvGrpSpPr>
        <p:cNvPr id="1" name=""/>
        <p:cNvGrpSpPr/>
        <p:nvPr/>
      </p:nvGrpSpPr>
      <p:grpSpPr>
        <a:xfrm>
          <a:off x="0" y="0"/>
          <a:ext cx="0" cy="0"/>
          <a:chOff x="0" y="0"/>
          <a:chExt cx="0" cy="0"/>
        </a:xfrm>
      </p:grpSpPr>
      <p:pic>
        <p:nvPicPr>
          <p:cNvPr id="4"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9570" r="40312" b="-1"/>
          <a:stretch/>
        </p:blipFill>
        <p:spPr bwMode="auto">
          <a:xfrm>
            <a:off x="2400301" y="0"/>
            <a:ext cx="6743700" cy="56282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81813" y="0"/>
            <a:ext cx="4670433" cy="1284971"/>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10823396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4316413" y="6326600"/>
            <a:ext cx="505467" cy="252000"/>
          </a:xfrm>
          <a:prstGeom prst="rect">
            <a:avLst/>
          </a:prstGeom>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906999"/>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14500432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4316413" y="6326600"/>
            <a:ext cx="505467" cy="252000"/>
          </a:xfrm>
          <a:prstGeom prst="rect">
            <a:avLst/>
          </a:prstGeom>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4148138"/>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sz="1400" b="1"/>
            </a:lvl1pPr>
          </a:lstStyle>
          <a:p>
            <a:pPr lvl="0"/>
            <a:r>
              <a:rPr lang="en-US" dirty="0" smtClean="0"/>
              <a:t>Click to edit Master text styles</a:t>
            </a:r>
          </a:p>
        </p:txBody>
      </p:sp>
    </p:spTree>
    <p:extLst>
      <p:ext uri="{BB962C8B-B14F-4D97-AF65-F5344CB8AC3E}">
        <p14:creationId xmlns:p14="http://schemas.microsoft.com/office/powerpoint/2010/main" val="2158575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4316413" y="6326600"/>
            <a:ext cx="505467" cy="252000"/>
          </a:xfrm>
          <a:prstGeom prst="rect">
            <a:avLst/>
          </a:prstGeom>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031839"/>
            <a:ext cx="4029075"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21737509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4320533" y="6326600"/>
            <a:ext cx="505467" cy="252000"/>
          </a:xfrm>
          <a:prstGeom prst="rect">
            <a:avLst/>
          </a:prstGeom>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790699"/>
            <a:ext cx="4030663" cy="4157663"/>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790699"/>
            <a:ext cx="4029075" cy="4157663"/>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dirty="0" smtClean="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dirty="0" smtClean="0"/>
              <a:t>Click to edit Master text styles</a:t>
            </a:r>
          </a:p>
        </p:txBody>
      </p:sp>
    </p:spTree>
    <p:extLst>
      <p:ext uri="{BB962C8B-B14F-4D97-AF65-F5344CB8AC3E}">
        <p14:creationId xmlns:p14="http://schemas.microsoft.com/office/powerpoint/2010/main" val="11800613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191075" y="1036005"/>
            <a:ext cx="2664000" cy="4912358"/>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4320533" y="6326600"/>
            <a:ext cx="505467" cy="252000"/>
          </a:xfrm>
          <a:prstGeom prst="rect">
            <a:avLst/>
          </a:prstGeom>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2664000"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57088004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4"/>
            <a:ext cx="2664000" cy="416118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191075" y="1790699"/>
            <a:ext cx="2664000" cy="4157663"/>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4316413" y="6326600"/>
            <a:ext cx="505467" cy="252000"/>
          </a:xfrm>
          <a:prstGeom prst="rect">
            <a:avLst/>
          </a:prstGeom>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7173"/>
            <a:ext cx="2664000" cy="4161189"/>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dirty="0" smtClean="0"/>
              <a:t>Click to edit Master text styles</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dirty="0" smtClean="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dirty="0" smtClean="0"/>
              <a:t>Click to edit Master text styles</a:t>
            </a:r>
          </a:p>
        </p:txBody>
      </p:sp>
    </p:spTree>
    <p:extLst>
      <p:ext uri="{BB962C8B-B14F-4D97-AF65-F5344CB8AC3E}">
        <p14:creationId xmlns:p14="http://schemas.microsoft.com/office/powerpoint/2010/main" val="399485533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4316413" y="6326600"/>
            <a:ext cx="505467" cy="252000"/>
          </a:xfrm>
          <a:prstGeom prst="rect">
            <a:avLst/>
          </a:prstGeom>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02536704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4316413" y="6326600"/>
            <a:ext cx="505467" cy="252000"/>
          </a:xfrm>
          <a:prstGeom prst="rect">
            <a:avLst/>
          </a:prstGeom>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9307"/>
            <a:ext cx="1944000" cy="4158819"/>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dirty="0" smtClean="0"/>
              <a:t>Click to edit</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dirty="0" smtClean="0"/>
              <a:t>Click to edit</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dirty="0" smtClean="0"/>
              <a:t>Click to edit</a:t>
            </a:r>
          </a:p>
        </p:txBody>
      </p:sp>
      <p:sp>
        <p:nvSpPr>
          <p:cNvPr id="14" name="Content Placeholder 6"/>
          <p:cNvSpPr>
            <a:spLocks noGrp="1"/>
          </p:cNvSpPr>
          <p:nvPr>
            <p:ph sz="quarter" idx="22"/>
          </p:nvPr>
        </p:nvSpPr>
        <p:spPr>
          <a:xfrm>
            <a:off x="4702634"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dirty="0" smtClean="0"/>
              <a:t>Click to edit</a:t>
            </a:r>
          </a:p>
        </p:txBody>
      </p:sp>
    </p:spTree>
    <p:extLst>
      <p:ext uri="{BB962C8B-B14F-4D97-AF65-F5344CB8AC3E}">
        <p14:creationId xmlns:p14="http://schemas.microsoft.com/office/powerpoint/2010/main" val="31418804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ovie -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a:xfrm>
            <a:off x="4316413" y="6326600"/>
            <a:ext cx="505467" cy="252000"/>
          </a:xfrm>
          <a:prstGeom prst="rect">
            <a:avLst/>
          </a:prstGeom>
        </p:spPr>
        <p:txBody>
          <a:bodyPr/>
          <a:lstStyle/>
          <a:p>
            <a:fld id="{9784CBA3-D598-4B1F-BAA3-EE14B5154290}" type="slidenum">
              <a:rPr lang="en-AU" smtClean="0"/>
              <a:pPr/>
              <a:t>‹#›</a:t>
            </a:fld>
            <a:endParaRPr lang="en-AU" dirty="0"/>
          </a:p>
        </p:txBody>
      </p:sp>
      <p:sp>
        <p:nvSpPr>
          <p:cNvPr id="6" name="Media Placeholder 4"/>
          <p:cNvSpPr>
            <a:spLocks noGrp="1"/>
          </p:cNvSpPr>
          <p:nvPr>
            <p:ph type="media" sz="quarter" idx="11" hasCustomPrompt="1"/>
          </p:nvPr>
        </p:nvSpPr>
        <p:spPr>
          <a:xfrm>
            <a:off x="285750" y="1285875"/>
            <a:ext cx="8569325" cy="4284663"/>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428306799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ovie -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a:xfrm>
            <a:off x="8349607" y="6323838"/>
            <a:ext cx="505467" cy="252000"/>
          </a:xfrm>
          <a:prstGeom prst="rect">
            <a:avLst/>
          </a:prstGeom>
        </p:spPr>
        <p:txBody>
          <a:bodyPr/>
          <a:lstStyle/>
          <a:p>
            <a:fld id="{9784CBA3-D598-4B1F-BAA3-EE14B5154290}" type="slidenum">
              <a:rPr lang="en-AU" smtClean="0"/>
              <a:pPr/>
              <a:t>‹#›</a:t>
            </a:fld>
            <a:endParaRPr lang="en-AU" dirty="0"/>
          </a:p>
        </p:txBody>
      </p:sp>
      <p:sp>
        <p:nvSpPr>
          <p:cNvPr id="5" name="Media Placeholder 4"/>
          <p:cNvSpPr>
            <a:spLocks noGrp="1"/>
          </p:cNvSpPr>
          <p:nvPr>
            <p:ph type="media" sz="quarter" idx="11" hasCustomPrompt="1"/>
          </p:nvPr>
        </p:nvSpPr>
        <p:spPr>
          <a:xfrm>
            <a:off x="0" y="0"/>
            <a:ext cx="9144000" cy="6858000"/>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27106330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
    <p:spTree>
      <p:nvGrpSpPr>
        <p:cNvPr id="1" name=""/>
        <p:cNvGrpSpPr/>
        <p:nvPr/>
      </p:nvGrpSpPr>
      <p:grpSpPr>
        <a:xfrm>
          <a:off x="0" y="0"/>
          <a:ext cx="0" cy="0"/>
          <a:chOff x="0" y="0"/>
          <a:chExt cx="0" cy="0"/>
        </a:xfrm>
      </p:grpSpPr>
      <p:pic>
        <p:nvPicPr>
          <p:cNvPr id="4"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610" r="19388" b="9440"/>
          <a:stretch/>
        </p:blipFill>
        <p:spPr bwMode="auto">
          <a:xfrm>
            <a:off x="877888" y="0"/>
            <a:ext cx="8266112" cy="550848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7051494" cy="1284971"/>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375300528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4316413" y="6326600"/>
            <a:ext cx="505467" cy="252000"/>
          </a:xfrm>
          <a:prstGeom prst="rect">
            <a:avLst/>
          </a:prstGeom>
        </p:spPr>
        <p:txBody>
          <a:bodyPr/>
          <a:lstStyle/>
          <a:p>
            <a:fld id="{9784CBA3-D598-4B1F-BAA3-EE14B5154290}" type="slidenum">
              <a:rPr lang="en-AU" smtClean="0"/>
              <a:pPr/>
              <a:t>‹#›</a:t>
            </a:fld>
            <a:endParaRPr lang="en-AU" dirty="0"/>
          </a:p>
        </p:txBody>
      </p:sp>
    </p:spTree>
    <p:extLst>
      <p:ext uri="{BB962C8B-B14F-4D97-AF65-F5344CB8AC3E}">
        <p14:creationId xmlns:p14="http://schemas.microsoft.com/office/powerpoint/2010/main" val="362193607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Chapter (Grey)">
    <p:bg>
      <p:bgPr>
        <a:solidFill>
          <a:srgbClr val="333333"/>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bg1"/>
                </a:solidFill>
              </a:defRPr>
            </a:lvl1pPr>
          </a:lstStyle>
          <a:p>
            <a:pPr lvl="0"/>
            <a:r>
              <a:rPr lang="en-US" dirty="0" smtClean="0"/>
              <a:t>2</a:t>
            </a:r>
            <a:endParaRPr lang="en-GB" dirty="0"/>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6757629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x1 Box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4316413" y="6326600"/>
            <a:ext cx="505467" cy="252000"/>
          </a:xfrm>
          <a:prstGeom prst="rect">
            <a:avLst/>
          </a:prstGeom>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906999"/>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216664148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x1 Box + Title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4320533" y="6326600"/>
            <a:ext cx="505467" cy="252000"/>
          </a:xfrm>
          <a:prstGeom prst="rect">
            <a:avLst/>
          </a:prstGeom>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4148138"/>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b="1"/>
            </a:lvl1pPr>
          </a:lstStyle>
          <a:p>
            <a:pPr lvl="0"/>
            <a:r>
              <a:rPr lang="en-US" dirty="0" smtClean="0"/>
              <a:t>Click to edit Master text styles</a:t>
            </a:r>
          </a:p>
        </p:txBody>
      </p:sp>
      <p:sp>
        <p:nvSpPr>
          <p:cNvPr id="10"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55713937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x2 Box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4320533" y="6326600"/>
            <a:ext cx="505467" cy="252000"/>
          </a:xfrm>
          <a:prstGeom prst="rect">
            <a:avLst/>
          </a:prstGeom>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031839"/>
            <a:ext cx="4029075"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2" name="Text Placeholder 9"/>
          <p:cNvSpPr>
            <a:spLocks noGrp="1"/>
          </p:cNvSpPr>
          <p:nvPr>
            <p:ph type="body" sz="quarter" idx="17" hasCustomPrompt="1"/>
          </p:nvPr>
        </p:nvSpPr>
        <p:spPr>
          <a:xfrm>
            <a:off x="1292225" y="5570538"/>
            <a:ext cx="7562850" cy="368300"/>
          </a:xfrm>
        </p:spPr>
        <p:txBody>
          <a:bodyPr lIns="0" tIns="0" rIns="0" bIns="108000"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57932592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x2 Box + Title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4316413" y="6326600"/>
            <a:ext cx="505467" cy="252000"/>
          </a:xfrm>
          <a:prstGeom prst="rect">
            <a:avLst/>
          </a:prstGeom>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790699"/>
            <a:ext cx="4030663" cy="4157663"/>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790699"/>
            <a:ext cx="4029075" cy="4157663"/>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dirty="0" smtClean="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dirty="0" smtClean="0"/>
              <a:t>Click to edit Master text styles</a:t>
            </a:r>
          </a:p>
        </p:txBody>
      </p:sp>
      <p:sp>
        <p:nvSpPr>
          <p:cNvPr id="12" name="Text Placeholder 9"/>
          <p:cNvSpPr>
            <a:spLocks noGrp="1"/>
          </p:cNvSpPr>
          <p:nvPr>
            <p:ph type="body" sz="quarter" idx="17"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26927822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x3 Box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191075" y="1036005"/>
            <a:ext cx="2664000" cy="4912358"/>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4316413" y="6326600"/>
            <a:ext cx="505467" cy="252000"/>
          </a:xfrm>
          <a:prstGeom prst="rect">
            <a:avLst/>
          </a:prstGeom>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2664000"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166109518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x3 Box + Title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4"/>
            <a:ext cx="2664000" cy="416118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191075" y="1790699"/>
            <a:ext cx="2664000" cy="4157663"/>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8349607" y="6323838"/>
            <a:ext cx="505467" cy="252000"/>
          </a:xfrm>
          <a:prstGeom prst="rect">
            <a:avLst/>
          </a:prstGeom>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7173"/>
            <a:ext cx="2664000" cy="4161189"/>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dirty="0" smtClean="0"/>
              <a:t>Click to edit Master text styles</a:t>
            </a:r>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dirty="0" smtClean="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dirty="0" smtClean="0"/>
              <a:t>Click to edit Master text styles</a:t>
            </a:r>
          </a:p>
        </p:txBody>
      </p:sp>
    </p:spTree>
    <p:extLst>
      <p:ext uri="{BB962C8B-B14F-4D97-AF65-F5344CB8AC3E}">
        <p14:creationId xmlns:p14="http://schemas.microsoft.com/office/powerpoint/2010/main" val="25526955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x4 Box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8349607" y="6323838"/>
            <a:ext cx="505467" cy="252000"/>
          </a:xfrm>
          <a:prstGeom prst="rect">
            <a:avLst/>
          </a:prstGeom>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9304457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x4 Box + Title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8349607" y="6323838"/>
            <a:ext cx="505467" cy="252000"/>
          </a:xfrm>
          <a:prstGeom prst="rect">
            <a:avLst/>
          </a:prstGeom>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9307"/>
            <a:ext cx="1944000" cy="4158819"/>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dirty="0" smtClean="0"/>
              <a:t>Click to edit</a:t>
            </a:r>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dirty="0" smtClean="0"/>
              <a:t>Click to edit</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dirty="0" smtClean="0"/>
              <a:t>Click to edit</a:t>
            </a:r>
          </a:p>
        </p:txBody>
      </p:sp>
      <p:sp>
        <p:nvSpPr>
          <p:cNvPr id="14" name="Content Placeholder 6"/>
          <p:cNvSpPr>
            <a:spLocks noGrp="1"/>
          </p:cNvSpPr>
          <p:nvPr>
            <p:ph sz="quarter" idx="22"/>
          </p:nvPr>
        </p:nvSpPr>
        <p:spPr>
          <a:xfrm>
            <a:off x="4702634"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dirty="0" smtClean="0"/>
              <a:t>Click to edit</a:t>
            </a:r>
          </a:p>
        </p:txBody>
      </p:sp>
    </p:spTree>
    <p:extLst>
      <p:ext uri="{BB962C8B-B14F-4D97-AF65-F5344CB8AC3E}">
        <p14:creationId xmlns:p14="http://schemas.microsoft.com/office/powerpoint/2010/main" val="3278129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D)">
    <p:spTree>
      <p:nvGrpSpPr>
        <p:cNvPr id="1" name=""/>
        <p:cNvGrpSpPr/>
        <p:nvPr/>
      </p:nvGrpSpPr>
      <p:grpSpPr>
        <a:xfrm>
          <a:off x="0" y="0"/>
          <a:ext cx="0" cy="0"/>
          <a:chOff x="0" y="0"/>
          <a:chExt cx="0" cy="0"/>
        </a:xfrm>
      </p:grpSpPr>
      <p:pic>
        <p:nvPicPr>
          <p:cNvPr id="4"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447" t="13578" r="9952" b="3640"/>
          <a:stretch/>
        </p:blipFill>
        <p:spPr bwMode="auto">
          <a:xfrm>
            <a:off x="4449548" y="1"/>
            <a:ext cx="4694452" cy="581684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059732" cy="1284971"/>
          </a:xfrm>
        </p:spPr>
        <p:txBody>
          <a:bodyPr/>
          <a:lstStyle/>
          <a:p>
            <a:r>
              <a:rPr lang="en-US" smtClean="0"/>
              <a:t>Click to edit Master title style</a:t>
            </a:r>
            <a:endParaRPr lang="en-GB"/>
          </a:p>
        </p:txBody>
      </p:sp>
    </p:spTree>
    <p:extLst>
      <p:ext uri="{BB962C8B-B14F-4D97-AF65-F5344CB8AC3E}">
        <p14:creationId xmlns:p14="http://schemas.microsoft.com/office/powerpoint/2010/main" val="41298090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8349607" y="6323838"/>
            <a:ext cx="505467" cy="252000"/>
          </a:xfrm>
          <a:prstGeom prst="rect">
            <a:avLst/>
          </a:prstGeom>
        </p:spPr>
        <p:txBody>
          <a:bodyPr/>
          <a:lstStyle/>
          <a:p>
            <a:fld id="{9784CBA3-D598-4B1F-BAA3-EE14B5154290}" type="slidenum">
              <a:rPr lang="en-AU" smtClean="0"/>
              <a:pPr/>
              <a:t>‹#›</a:t>
            </a:fld>
            <a:endParaRPr lang="en-AU" dirty="0"/>
          </a:p>
        </p:txBody>
      </p:sp>
      <p:sp>
        <p:nvSpPr>
          <p:cNvPr id="6"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12721345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11074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66961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pter (A)">
    <p:spTree>
      <p:nvGrpSpPr>
        <p:cNvPr id="1" name=""/>
        <p:cNvGrpSpPr/>
        <p:nvPr/>
      </p:nvGrpSpPr>
      <p:grpSpPr>
        <a:xfrm>
          <a:off x="0" y="0"/>
          <a:ext cx="0" cy="0"/>
          <a:chOff x="0" y="0"/>
          <a:chExt cx="0" cy="0"/>
        </a:xfrm>
      </p:grpSpPr>
      <p:pic>
        <p:nvPicPr>
          <p:cNvPr id="5" name="Picture 4"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2743200" y="0"/>
            <a:ext cx="6400800" cy="588806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010932"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414694605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pter (B)">
    <p:spTree>
      <p:nvGrpSpPr>
        <p:cNvPr id="1" name=""/>
        <p:cNvGrpSpPr/>
        <p:nvPr/>
      </p:nvGrpSpPr>
      <p:grpSpPr>
        <a:xfrm>
          <a:off x="0" y="0"/>
          <a:ext cx="0" cy="0"/>
          <a:chOff x="0" y="0"/>
          <a:chExt cx="0" cy="0"/>
        </a:xfrm>
      </p:grpSpPr>
      <p:pic>
        <p:nvPicPr>
          <p:cNvPr id="5"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9570" r="40312" b="-1"/>
          <a:stretch/>
        </p:blipFill>
        <p:spPr bwMode="auto">
          <a:xfrm>
            <a:off x="2400301" y="0"/>
            <a:ext cx="6743700" cy="5628237"/>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024580"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3847870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pter (C)">
    <p:spTree>
      <p:nvGrpSpPr>
        <p:cNvPr id="1" name=""/>
        <p:cNvGrpSpPr/>
        <p:nvPr/>
      </p:nvGrpSpPr>
      <p:grpSpPr>
        <a:xfrm>
          <a:off x="0" y="0"/>
          <a:ext cx="0" cy="0"/>
          <a:chOff x="0" y="0"/>
          <a:chExt cx="0" cy="0"/>
        </a:xfrm>
      </p:grpSpPr>
      <p:pic>
        <p:nvPicPr>
          <p:cNvPr id="5"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610" r="19388" b="9440"/>
          <a:stretch/>
        </p:blipFill>
        <p:spPr bwMode="auto">
          <a:xfrm>
            <a:off x="877888" y="0"/>
            <a:ext cx="8266112" cy="5508486"/>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13395693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ter (D)">
    <p:spTree>
      <p:nvGrpSpPr>
        <p:cNvPr id="1" name=""/>
        <p:cNvGrpSpPr/>
        <p:nvPr/>
      </p:nvGrpSpPr>
      <p:grpSpPr>
        <a:xfrm>
          <a:off x="0" y="0"/>
          <a:ext cx="0" cy="0"/>
          <a:chOff x="0" y="0"/>
          <a:chExt cx="0" cy="0"/>
        </a:xfrm>
      </p:grpSpPr>
      <p:pic>
        <p:nvPicPr>
          <p:cNvPr id="5"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447" t="13578" r="9952" b="3640"/>
          <a:stretch/>
        </p:blipFill>
        <p:spPr bwMode="auto">
          <a:xfrm>
            <a:off x="4449548" y="1"/>
            <a:ext cx="4694452" cy="581684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611434"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37435963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pter (E)">
    <p:spTree>
      <p:nvGrpSpPr>
        <p:cNvPr id="1" name=""/>
        <p:cNvGrpSpPr/>
        <p:nvPr/>
      </p:nvGrpSpPr>
      <p:grpSpPr>
        <a:xfrm>
          <a:off x="0" y="0"/>
          <a:ext cx="0" cy="0"/>
          <a:chOff x="0" y="0"/>
          <a:chExt cx="0" cy="0"/>
        </a:xfrm>
      </p:grpSpPr>
      <p:pic>
        <p:nvPicPr>
          <p:cNvPr id="5"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509" r="19239" b="3525"/>
          <a:stretch/>
        </p:blipFill>
        <p:spPr bwMode="auto">
          <a:xfrm>
            <a:off x="4710159" y="0"/>
            <a:ext cx="4433841" cy="57435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795726"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379259064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pter (F)">
    <p:spTree>
      <p:nvGrpSpPr>
        <p:cNvPr id="1" name=""/>
        <p:cNvGrpSpPr/>
        <p:nvPr/>
      </p:nvGrpSpPr>
      <p:grpSpPr>
        <a:xfrm>
          <a:off x="0" y="0"/>
          <a:ext cx="0" cy="0"/>
          <a:chOff x="0" y="0"/>
          <a:chExt cx="0" cy="0"/>
        </a:xfrm>
      </p:grpSpPr>
      <p:pic>
        <p:nvPicPr>
          <p:cNvPr id="5"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5926" r="21766" b="3545"/>
          <a:stretch/>
        </p:blipFill>
        <p:spPr bwMode="auto">
          <a:xfrm>
            <a:off x="4343401" y="0"/>
            <a:ext cx="4514850" cy="5756972"/>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795726"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6490494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pter (G)">
    <p:spTree>
      <p:nvGrpSpPr>
        <p:cNvPr id="1" name=""/>
        <p:cNvGrpSpPr/>
        <p:nvPr/>
      </p:nvGrpSpPr>
      <p:grpSpPr>
        <a:xfrm>
          <a:off x="0" y="0"/>
          <a:ext cx="0" cy="0"/>
          <a:chOff x="0" y="0"/>
          <a:chExt cx="0" cy="0"/>
        </a:xfrm>
      </p:grpSpPr>
      <p:pic>
        <p:nvPicPr>
          <p:cNvPr id="5"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596" r="19349" b="898"/>
          <a:stretch/>
        </p:blipFill>
        <p:spPr bwMode="auto">
          <a:xfrm>
            <a:off x="3286912" y="0"/>
            <a:ext cx="5857087" cy="57816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3952048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E)">
    <p:spTree>
      <p:nvGrpSpPr>
        <p:cNvPr id="1" name=""/>
        <p:cNvGrpSpPr/>
        <p:nvPr/>
      </p:nvGrpSpPr>
      <p:grpSpPr>
        <a:xfrm>
          <a:off x="0" y="0"/>
          <a:ext cx="0" cy="0"/>
          <a:chOff x="0" y="0"/>
          <a:chExt cx="0" cy="0"/>
        </a:xfrm>
      </p:grpSpPr>
      <p:pic>
        <p:nvPicPr>
          <p:cNvPr id="4"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509" r="19239" b="3525"/>
          <a:stretch/>
        </p:blipFill>
        <p:spPr bwMode="auto">
          <a:xfrm>
            <a:off x="4710159" y="0"/>
            <a:ext cx="4433841" cy="574357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367549" cy="1284971"/>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19092235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apter with Image">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4572000" y="276225"/>
            <a:ext cx="4283074" cy="5294313"/>
          </a:xfrm>
          <a:prstGeom prst="rect">
            <a:avLst/>
          </a:prstGeom>
        </p:spPr>
        <p:txBody>
          <a:bodyPr>
            <a:noAutofit/>
          </a:bodyPr>
          <a:lstStyle/>
          <a:p>
            <a:endParaRPr lang="en-AU" dirty="0"/>
          </a:p>
        </p:txBody>
      </p:sp>
      <p:sp>
        <p:nvSpPr>
          <p:cNvPr id="6" name="Text Placeholder 4"/>
          <p:cNvSpPr>
            <a:spLocks noGrp="1"/>
          </p:cNvSpPr>
          <p:nvPr>
            <p:ph type="body" sz="quarter" idx="2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2879699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hapter (White)">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6475996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hapter (Grey)">
    <p:bg>
      <p:bgPr>
        <a:solidFill>
          <a:srgbClr val="333333"/>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bg1"/>
                </a:solidFill>
              </a:defRPr>
            </a:lvl1pPr>
          </a:lstStyle>
          <a:p>
            <a:pPr lvl="0"/>
            <a:r>
              <a:rPr lang="en-US" dirty="0" smtClean="0"/>
              <a:t>2</a:t>
            </a:r>
            <a:endParaRPr lang="en-GB" dirty="0"/>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33626814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No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349607" y="6323838"/>
            <a:ext cx="505467" cy="252000"/>
          </a:xfrm>
          <a:prstGeom prst="rect">
            <a:avLst/>
          </a:prstGeom>
        </p:spPr>
        <p:txBody>
          <a:bodyPr/>
          <a:lstStyle/>
          <a:p>
            <a:fld id="{9784CBA3-D598-4B1F-BAA3-EE14B5154290}" type="slidenum">
              <a:rPr lang="en-AU" smtClean="0"/>
              <a:pPr/>
              <a:t>‹#›</a:t>
            </a:fld>
            <a:endParaRPr lang="en-AU" dirty="0"/>
          </a:p>
        </p:txBody>
      </p:sp>
      <p:pic>
        <p:nvPicPr>
          <p:cNvPr id="5" name="Picture 2" descr="C:\Users\AndrewA\Desktop\TNS_logo_rg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5739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4320533" y="6326600"/>
            <a:ext cx="505467" cy="252000"/>
          </a:xfrm>
          <a:prstGeom prst="rect">
            <a:avLst/>
          </a:prstGeom>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906999"/>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80346760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4316413" y="6326600"/>
            <a:ext cx="505467" cy="252000"/>
          </a:xfrm>
          <a:prstGeom prst="rect">
            <a:avLst/>
          </a:prstGeom>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4148138"/>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sz="1400" b="1"/>
            </a:lvl1pPr>
          </a:lstStyle>
          <a:p>
            <a:pPr lvl="0"/>
            <a:r>
              <a:rPr lang="en-US" dirty="0" smtClean="0"/>
              <a:t>Click to edit Master text styles</a:t>
            </a:r>
          </a:p>
        </p:txBody>
      </p:sp>
    </p:spTree>
    <p:extLst>
      <p:ext uri="{BB962C8B-B14F-4D97-AF65-F5344CB8AC3E}">
        <p14:creationId xmlns:p14="http://schemas.microsoft.com/office/powerpoint/2010/main" val="224260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4320533" y="6326600"/>
            <a:ext cx="505467" cy="252000"/>
          </a:xfrm>
          <a:prstGeom prst="rect">
            <a:avLst/>
          </a:prstGeom>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031839"/>
            <a:ext cx="4029075"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63856141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4320533" y="6326600"/>
            <a:ext cx="505467" cy="252000"/>
          </a:xfrm>
          <a:prstGeom prst="rect">
            <a:avLst/>
          </a:prstGeom>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790699"/>
            <a:ext cx="4030663" cy="4157663"/>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0" y="1790699"/>
            <a:ext cx="4029075" cy="4157663"/>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dirty="0" smtClean="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dirty="0" smtClean="0"/>
              <a:t>Click to edit Master text styles</a:t>
            </a:r>
          </a:p>
        </p:txBody>
      </p:sp>
    </p:spTree>
    <p:extLst>
      <p:ext uri="{BB962C8B-B14F-4D97-AF65-F5344CB8AC3E}">
        <p14:creationId xmlns:p14="http://schemas.microsoft.com/office/powerpoint/2010/main" val="291813412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916524"/>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191075" y="1036005"/>
            <a:ext cx="2664000" cy="4912358"/>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4234807" y="6326600"/>
            <a:ext cx="505467" cy="252000"/>
          </a:xfrm>
          <a:prstGeom prst="rect">
            <a:avLst/>
          </a:prstGeom>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2664000" cy="4916524"/>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62465936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4"/>
            <a:ext cx="2664000" cy="416118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191075" y="1790699"/>
            <a:ext cx="2664000" cy="4157663"/>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4316413" y="6326600"/>
            <a:ext cx="505467" cy="252000"/>
          </a:xfrm>
          <a:prstGeom prst="rect">
            <a:avLst/>
          </a:prstGeom>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7173"/>
            <a:ext cx="2664000" cy="4161189"/>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dirty="0" smtClean="0"/>
              <a:t>Click to edit Master text styles</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dirty="0" smtClean="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dirty="0" smtClean="0"/>
              <a:t>Click to edit Master text styles</a:t>
            </a:r>
          </a:p>
        </p:txBody>
      </p:sp>
    </p:spTree>
    <p:extLst>
      <p:ext uri="{BB962C8B-B14F-4D97-AF65-F5344CB8AC3E}">
        <p14:creationId xmlns:p14="http://schemas.microsoft.com/office/powerpoint/2010/main" val="231071114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F)">
    <p:spTree>
      <p:nvGrpSpPr>
        <p:cNvPr id="1" name=""/>
        <p:cNvGrpSpPr/>
        <p:nvPr/>
      </p:nvGrpSpPr>
      <p:grpSpPr>
        <a:xfrm>
          <a:off x="0" y="0"/>
          <a:ext cx="0" cy="0"/>
          <a:chOff x="0" y="0"/>
          <a:chExt cx="0" cy="0"/>
        </a:xfrm>
      </p:grpSpPr>
      <p:pic>
        <p:nvPicPr>
          <p:cNvPr id="4"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5926" r="21766" b="3545"/>
          <a:stretch/>
        </p:blipFill>
        <p:spPr bwMode="auto">
          <a:xfrm>
            <a:off x="4343401" y="0"/>
            <a:ext cx="4514850" cy="575697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376603" cy="1284971"/>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42795047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4316413" y="6326600"/>
            <a:ext cx="505467" cy="252000"/>
          </a:xfrm>
          <a:prstGeom prst="rect">
            <a:avLst/>
          </a:prstGeom>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906786821"/>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4316413" y="6326600"/>
            <a:ext cx="505467" cy="252000"/>
          </a:xfrm>
          <a:prstGeom prst="rect">
            <a:avLst/>
          </a:prstGeom>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9307"/>
            <a:ext cx="1944000" cy="4158819"/>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dirty="0" smtClean="0"/>
              <a:t>Click to edit</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dirty="0" smtClean="0"/>
              <a:t>Click to edit</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dirty="0" smtClean="0"/>
              <a:t>Click to edit</a:t>
            </a:r>
          </a:p>
        </p:txBody>
      </p:sp>
      <p:sp>
        <p:nvSpPr>
          <p:cNvPr id="14" name="Content Placeholder 6"/>
          <p:cNvSpPr>
            <a:spLocks noGrp="1"/>
          </p:cNvSpPr>
          <p:nvPr>
            <p:ph sz="quarter" idx="22"/>
          </p:nvPr>
        </p:nvSpPr>
        <p:spPr>
          <a:xfrm>
            <a:off x="4702634" y="1789307"/>
            <a:ext cx="1944000" cy="4158819"/>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dirty="0" smtClean="0"/>
              <a:t>Click to edit</a:t>
            </a:r>
          </a:p>
        </p:txBody>
      </p:sp>
    </p:spTree>
    <p:extLst>
      <p:ext uri="{BB962C8B-B14F-4D97-AF65-F5344CB8AC3E}">
        <p14:creationId xmlns:p14="http://schemas.microsoft.com/office/powerpoint/2010/main" val="860470031"/>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ovie -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a:xfrm>
            <a:off x="4316413" y="6326600"/>
            <a:ext cx="505467" cy="252000"/>
          </a:xfrm>
          <a:prstGeom prst="rect">
            <a:avLst/>
          </a:prstGeom>
        </p:spPr>
        <p:txBody>
          <a:bodyPr/>
          <a:lstStyle/>
          <a:p>
            <a:fld id="{9784CBA3-D598-4B1F-BAA3-EE14B5154290}" type="slidenum">
              <a:rPr lang="en-AU" smtClean="0"/>
              <a:pPr/>
              <a:t>‹#›</a:t>
            </a:fld>
            <a:endParaRPr lang="en-AU" dirty="0"/>
          </a:p>
        </p:txBody>
      </p:sp>
      <p:sp>
        <p:nvSpPr>
          <p:cNvPr id="6" name="Media Placeholder 4"/>
          <p:cNvSpPr>
            <a:spLocks noGrp="1"/>
          </p:cNvSpPr>
          <p:nvPr>
            <p:ph type="media" sz="quarter" idx="11" hasCustomPrompt="1"/>
          </p:nvPr>
        </p:nvSpPr>
        <p:spPr>
          <a:xfrm>
            <a:off x="285750" y="1285875"/>
            <a:ext cx="8569325" cy="4284663"/>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642989375"/>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Movie -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a:xfrm>
            <a:off x="8349607" y="6323838"/>
            <a:ext cx="505467" cy="252000"/>
          </a:xfrm>
          <a:prstGeom prst="rect">
            <a:avLst/>
          </a:prstGeom>
        </p:spPr>
        <p:txBody>
          <a:bodyPr/>
          <a:lstStyle/>
          <a:p>
            <a:fld id="{9784CBA3-D598-4B1F-BAA3-EE14B5154290}" type="slidenum">
              <a:rPr lang="en-AU" smtClean="0"/>
              <a:pPr/>
              <a:t>‹#›</a:t>
            </a:fld>
            <a:endParaRPr lang="en-AU" dirty="0"/>
          </a:p>
        </p:txBody>
      </p:sp>
      <p:sp>
        <p:nvSpPr>
          <p:cNvPr id="5" name="Media Placeholder 4"/>
          <p:cNvSpPr>
            <a:spLocks noGrp="1"/>
          </p:cNvSpPr>
          <p:nvPr>
            <p:ph type="media" sz="quarter" idx="11" hasCustomPrompt="1"/>
          </p:nvPr>
        </p:nvSpPr>
        <p:spPr>
          <a:xfrm>
            <a:off x="0" y="0"/>
            <a:ext cx="9144000" cy="6858000"/>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396142610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4316413" y="6326600"/>
            <a:ext cx="505467" cy="252000"/>
          </a:xfrm>
          <a:prstGeom prst="rect">
            <a:avLst/>
          </a:prstGeom>
        </p:spPr>
        <p:txBody>
          <a:bodyPr/>
          <a:lstStyle/>
          <a:p>
            <a:fld id="{9784CBA3-D598-4B1F-BAA3-EE14B5154290}" type="slidenum">
              <a:rPr lang="en-AU" smtClean="0"/>
              <a:pPr/>
              <a:t>‹#›</a:t>
            </a:fld>
            <a:endParaRPr lang="en-AU" dirty="0"/>
          </a:p>
        </p:txBody>
      </p:sp>
    </p:spTree>
    <p:extLst>
      <p:ext uri="{BB962C8B-B14F-4D97-AF65-F5344CB8AC3E}">
        <p14:creationId xmlns:p14="http://schemas.microsoft.com/office/powerpoint/2010/main" val="810167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G)">
    <p:spTree>
      <p:nvGrpSpPr>
        <p:cNvPr id="1" name=""/>
        <p:cNvGrpSpPr/>
        <p:nvPr/>
      </p:nvGrpSpPr>
      <p:grpSpPr>
        <a:xfrm>
          <a:off x="0" y="0"/>
          <a:ext cx="0" cy="0"/>
          <a:chOff x="0" y="0"/>
          <a:chExt cx="0" cy="0"/>
        </a:xfrm>
      </p:grpSpPr>
      <p:pic>
        <p:nvPicPr>
          <p:cNvPr id="4"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596" r="19349" b="898"/>
          <a:stretch/>
        </p:blipFill>
        <p:spPr bwMode="auto">
          <a:xfrm>
            <a:off x="3286912" y="0"/>
            <a:ext cx="5857087" cy="578167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611993" cy="1284971"/>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130989295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6" name="Picture Placeholder 6"/>
          <p:cNvSpPr>
            <a:spLocks noGrp="1"/>
          </p:cNvSpPr>
          <p:nvPr>
            <p:ph type="pic" sz="quarter" idx="19"/>
          </p:nvPr>
        </p:nvSpPr>
        <p:spPr>
          <a:xfrm>
            <a:off x="285750" y="1285875"/>
            <a:ext cx="8569325" cy="4537075"/>
          </a:xfrm>
          <a:prstGeom prst="rect">
            <a:avLst/>
          </a:prstGeom>
        </p:spPr>
        <p:txBody>
          <a:bodyPr>
            <a:noAutofit/>
          </a:bodyPr>
          <a:lstStyle/>
          <a:p>
            <a:r>
              <a:rPr lang="en-US" dirty="0" smtClean="0"/>
              <a:t>Click icon to add picture</a:t>
            </a:r>
            <a:endParaRPr lang="en-AU" dirty="0"/>
          </a:p>
        </p:txBody>
      </p:sp>
      <p:sp>
        <p:nvSpPr>
          <p:cNvPr id="4" name="Title 3"/>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287772502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A)">
    <p:spTree>
      <p:nvGrpSpPr>
        <p:cNvPr id="1" name=""/>
        <p:cNvGrpSpPr/>
        <p:nvPr/>
      </p:nvGrpSpPr>
      <p:grpSpPr>
        <a:xfrm>
          <a:off x="0" y="0"/>
          <a:ext cx="0" cy="0"/>
          <a:chOff x="0" y="0"/>
          <a:chExt cx="0" cy="0"/>
        </a:xfrm>
      </p:grpSpPr>
      <p:pic>
        <p:nvPicPr>
          <p:cNvPr id="5" name="Picture 4"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2743200" y="0"/>
            <a:ext cx="6400800" cy="588806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400" y="2851200"/>
            <a:ext cx="5010932"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18091952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tags" Target="../tags/tag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ags" Target="../tags/tag7.xml"/><Relationship Id="rId18" Type="http://schemas.openxmlformats.org/officeDocument/2006/relationships/image" Target="../media/image1.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17" Type="http://schemas.openxmlformats.org/officeDocument/2006/relationships/tags" Target="../tags/tag11.xml"/><Relationship Id="rId2" Type="http://schemas.openxmlformats.org/officeDocument/2006/relationships/slideLayout" Target="../slideLayouts/slideLayout10.xml"/><Relationship Id="rId16" Type="http://schemas.openxmlformats.org/officeDocument/2006/relationships/tags" Target="../tags/tag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ags" Target="../tags/tag9.xml"/><Relationship Id="rId10" Type="http://schemas.openxmlformats.org/officeDocument/2006/relationships/slideLayout" Target="../slideLayouts/slideLayout18.xml"/><Relationship Id="rId19" Type="http://schemas.openxmlformats.org/officeDocument/2006/relationships/image" Target="../media/image2.png"/><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ags" Target="../tags/tag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18" Type="http://schemas.openxmlformats.org/officeDocument/2006/relationships/tags" Target="../tags/tag16.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ags" Target="../tags/tag15.xml"/><Relationship Id="rId2" Type="http://schemas.openxmlformats.org/officeDocument/2006/relationships/slideLayout" Target="../slideLayouts/slideLayout21.xml"/><Relationship Id="rId16" Type="http://schemas.openxmlformats.org/officeDocument/2006/relationships/tags" Target="../tags/tag14.xml"/><Relationship Id="rId20" Type="http://schemas.openxmlformats.org/officeDocument/2006/relationships/image" Target="../media/image2.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ags" Target="../tags/tag13.xml"/><Relationship Id="rId10" Type="http://schemas.openxmlformats.org/officeDocument/2006/relationships/slideLayout" Target="../slideLayouts/slideLayout29.xml"/><Relationship Id="rId19" Type="http://schemas.openxmlformats.org/officeDocument/2006/relationships/image" Target="../media/image1.jpe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ags" Target="../tags/tag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ags" Target="../tags/tag19.xml"/><Relationship Id="rId18" Type="http://schemas.openxmlformats.org/officeDocument/2006/relationships/image" Target="../media/image2.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ags" Target="../tags/tag18.xml"/><Relationship Id="rId17" Type="http://schemas.openxmlformats.org/officeDocument/2006/relationships/image" Target="../media/image1.jpeg"/><Relationship Id="rId2" Type="http://schemas.openxmlformats.org/officeDocument/2006/relationships/slideLayout" Target="../slideLayouts/slideLayout33.xml"/><Relationship Id="rId16" Type="http://schemas.openxmlformats.org/officeDocument/2006/relationships/tags" Target="../tags/tag22.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ags" Target="../tags/tag17.xml"/><Relationship Id="rId5" Type="http://schemas.openxmlformats.org/officeDocument/2006/relationships/slideLayout" Target="../slideLayouts/slideLayout36.xml"/><Relationship Id="rId15" Type="http://schemas.openxmlformats.org/officeDocument/2006/relationships/tags" Target="../tags/tag21.xml"/><Relationship Id="rId10" Type="http://schemas.openxmlformats.org/officeDocument/2006/relationships/theme" Target="../theme/theme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ags" Target="../tags/tag20.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ags" Target="../tags/tag23.xml"/><Relationship Id="rId18" Type="http://schemas.openxmlformats.org/officeDocument/2006/relationships/image" Target="../media/image1.jpe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7.xml"/><Relationship Id="rId17" Type="http://schemas.openxmlformats.org/officeDocument/2006/relationships/tags" Target="../tags/tag27.xml"/><Relationship Id="rId2" Type="http://schemas.openxmlformats.org/officeDocument/2006/relationships/slideLayout" Target="../slideLayouts/slideLayout44.xml"/><Relationship Id="rId16" Type="http://schemas.openxmlformats.org/officeDocument/2006/relationships/tags" Target="../tags/tag26.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ags" Target="../tags/tag25.xml"/><Relationship Id="rId10" Type="http://schemas.openxmlformats.org/officeDocument/2006/relationships/slideLayout" Target="../slideLayouts/slideLayout52.xml"/><Relationship Id="rId19" Type="http://schemas.openxmlformats.org/officeDocument/2006/relationships/image" Target="../media/image2.png"/><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ags" Target="../tags/tag2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ags" Target="../tags/tag28.xml"/><Relationship Id="rId18" Type="http://schemas.openxmlformats.org/officeDocument/2006/relationships/image" Target="../media/image1.jpe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8.xml"/><Relationship Id="rId17" Type="http://schemas.openxmlformats.org/officeDocument/2006/relationships/tags" Target="../tags/tag32.xml"/><Relationship Id="rId2" Type="http://schemas.openxmlformats.org/officeDocument/2006/relationships/slideLayout" Target="../slideLayouts/slideLayout55.xml"/><Relationship Id="rId16" Type="http://schemas.openxmlformats.org/officeDocument/2006/relationships/tags" Target="../tags/tag31.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ags" Target="../tags/tag30.xml"/><Relationship Id="rId10" Type="http://schemas.openxmlformats.org/officeDocument/2006/relationships/slideLayout" Target="../slideLayouts/slideLayout63.xml"/><Relationship Id="rId19" Type="http://schemas.openxmlformats.org/officeDocument/2006/relationships/image" Target="../media/image2.png"/><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ags" Target="../tags/tag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8" name="Picture 2" descr="C:\Users\AndrewA\Desktop\TNS_logo_rgb.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p:cNvSpPr txBox="1"/>
          <p:nvPr>
            <p:custDataLst>
              <p:tags r:id="rId10"/>
            </p:custDataLst>
          </p:nvPr>
        </p:nvSpPr>
        <p:spPr>
          <a:xfrm>
            <a:off x="1291688" y="6323837"/>
            <a:ext cx="754475" cy="531000"/>
          </a:xfrm>
          <a:prstGeom prst="rect">
            <a:avLst/>
          </a:prstGeom>
          <a:noFill/>
        </p:spPr>
        <p:txBody>
          <a:bodyPr wrap="square" lIns="0" tIns="0" rIns="0" bIns="266400" rtlCol="0" anchor="b">
            <a:noAutofit/>
          </a:bodyPr>
          <a:lstStyle/>
          <a:p>
            <a:r>
              <a:rPr lang="en-AU" sz="750" b="0" dirty="0" smtClean="0">
                <a:solidFill>
                  <a:srgbClr val="333333"/>
                </a:solidFill>
                <a:latin typeface="+mn-lt"/>
              </a:rPr>
              <a:t>©TNS  2014</a:t>
            </a:r>
            <a:endParaRPr lang="en-AU" sz="750" b="0" dirty="0">
              <a:solidFill>
                <a:srgbClr val="333333"/>
              </a:solidFill>
              <a:latin typeface="+mn-lt"/>
            </a:endParaRPr>
          </a:p>
        </p:txBody>
      </p:sp>
      <p:sp>
        <p:nvSpPr>
          <p:cNvPr id="2" name="Title Placeholder 1"/>
          <p:cNvSpPr>
            <a:spLocks noGrp="1"/>
          </p:cNvSpPr>
          <p:nvPr>
            <p:ph type="title"/>
          </p:nvPr>
        </p:nvSpPr>
        <p:spPr>
          <a:xfrm>
            <a:off x="281813" y="0"/>
            <a:ext cx="8573262" cy="1284971"/>
          </a:xfrm>
          <a:prstGeom prst="rect">
            <a:avLst/>
          </a:prstGeom>
        </p:spPr>
        <p:txBody>
          <a:bodyPr vert="horz" lIns="0" tIns="208800" rIns="0" bIns="0" rtlCol="0" anchor="t">
            <a:noAutofit/>
          </a:bodyPr>
          <a:lstStyle/>
          <a:p>
            <a:r>
              <a:rPr lang="en-US" smtClean="0"/>
              <a:t>Click to edit Master title style</a:t>
            </a:r>
            <a:endParaRPr lang="en-AU" dirty="0"/>
          </a:p>
        </p:txBody>
      </p:sp>
      <p:sp>
        <p:nvSpPr>
          <p:cNvPr id="4" name="Slide Number Placeholder 3"/>
          <p:cNvSpPr>
            <a:spLocks noGrp="1"/>
          </p:cNvSpPr>
          <p:nvPr>
            <p:ph type="sldNum" sz="quarter" idx="4"/>
          </p:nvPr>
        </p:nvSpPr>
        <p:spPr>
          <a:xfrm>
            <a:off x="4301483" y="6313567"/>
            <a:ext cx="505467" cy="252000"/>
          </a:xfrm>
          <a:prstGeom prst="rect">
            <a:avLst/>
          </a:prstGeom>
        </p:spPr>
        <p:txBody>
          <a:bodyPr vert="horz" lIns="0" tIns="0" rIns="0" bIns="0" rtlCol="0" anchor="b">
            <a:noAutofit/>
          </a:bodyPr>
          <a:lstStyle>
            <a:lvl1pPr algn="ct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1"/>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12"/>
            </p:custDataLst>
          </p:nvPr>
        </p:nvSpPr>
        <p:spPr>
          <a:xfrm>
            <a:off x="1290880" y="6038139"/>
            <a:ext cx="3028726" cy="169277"/>
          </a:xfrm>
          <a:prstGeom prst="rect">
            <a:avLst/>
          </a:prstGeom>
          <a:noFill/>
        </p:spPr>
        <p:txBody>
          <a:bodyPr vert="horz" wrap="square" lIns="0" tIns="0" rIns="0" bIns="0" rtlCol="0">
            <a:spAutoFit/>
          </a:bodyPr>
          <a:lstStyle/>
          <a:p>
            <a:pPr algn="l">
              <a:lnSpc>
                <a:spcPct val="100000"/>
              </a:lnSpc>
              <a:spcBef>
                <a:spcPct val="0"/>
              </a:spcBef>
              <a:spcAft>
                <a:spcPct val="0"/>
              </a:spcAft>
            </a:pPr>
            <a:r>
              <a:rPr lang="en-US" sz="1100" b="1" i="0" u="none" strike="noStrike" spc="0" baseline="0" dirty="0" smtClean="0">
                <a:solidFill>
                  <a:srgbClr val="EC008C"/>
                </a:solidFill>
                <a:latin typeface="Verdana"/>
              </a:rPr>
              <a:t>TNS Medium Gallup</a:t>
            </a:r>
          </a:p>
        </p:txBody>
      </p:sp>
      <p:sp>
        <p:nvSpPr>
          <p:cNvPr id="30" name="ZoneTexte 16"/>
          <p:cNvSpPr txBox="1"/>
          <p:nvPr>
            <p:custDataLst>
              <p:tags r:id="rId13"/>
            </p:custDataLst>
          </p:nvPr>
        </p:nvSpPr>
        <p:spPr>
          <a:xfrm>
            <a:off x="1290879" y="6252062"/>
            <a:ext cx="3112172" cy="153888"/>
          </a:xfrm>
          <a:prstGeom prst="rect">
            <a:avLst/>
          </a:prstGeom>
          <a:noFill/>
        </p:spPr>
        <p:txBody>
          <a:bodyPr vert="horz" wrap="square" lIns="0" tIns="0" rIns="0" bIns="0" rtlCol="0">
            <a:spAutoFit/>
          </a:bodyPr>
          <a:lstStyle/>
          <a:p>
            <a:pPr algn="l">
              <a:lnSpc>
                <a:spcPct val="100000"/>
              </a:lnSpc>
              <a:spcBef>
                <a:spcPct val="0"/>
              </a:spcBef>
              <a:spcAft>
                <a:spcPct val="0"/>
              </a:spcAft>
            </a:pPr>
            <a:r>
              <a:rPr lang="en-US" sz="1000" b="0" i="0" u="none" strike="noStrike" spc="0" baseline="0" noProof="0" dirty="0" smtClean="0">
                <a:solidFill>
                  <a:srgbClr val="232323"/>
                </a:solidFill>
                <a:latin typeface="Verdana"/>
              </a:rPr>
              <a:t>Public presentation </a:t>
            </a:r>
            <a:r>
              <a:rPr lang="sr-Latn-RS" sz="1000" b="0" i="0" u="none" strike="noStrike" spc="0" baseline="0" noProof="0" dirty="0" smtClean="0">
                <a:solidFill>
                  <a:srgbClr val="232323"/>
                </a:solidFill>
                <a:latin typeface="Verdana"/>
              </a:rPr>
              <a:t>04</a:t>
            </a:r>
            <a:r>
              <a:rPr lang="en-US" sz="1000" b="0" i="0" u="none" strike="noStrike" spc="0" baseline="0" noProof="0" dirty="0" smtClean="0">
                <a:solidFill>
                  <a:srgbClr val="232323"/>
                </a:solidFill>
                <a:latin typeface="Verdana"/>
              </a:rPr>
              <a:t>.0</a:t>
            </a:r>
            <a:r>
              <a:rPr lang="sr-Latn-RS" sz="1000" b="0" i="0" u="none" strike="noStrike" spc="0" baseline="0" noProof="0" dirty="0" smtClean="0">
                <a:solidFill>
                  <a:srgbClr val="232323"/>
                </a:solidFill>
                <a:latin typeface="Verdana"/>
              </a:rPr>
              <a:t>4</a:t>
            </a:r>
            <a:r>
              <a:rPr lang="en-US" sz="1000" b="0" i="0" u="none" strike="noStrike" spc="0" baseline="0" noProof="0" dirty="0" smtClean="0">
                <a:solidFill>
                  <a:srgbClr val="232323"/>
                </a:solidFill>
                <a:latin typeface="Verdana"/>
              </a:rPr>
              <a:t>.2014.</a:t>
            </a:r>
            <a:endParaRPr lang="en-US" sz="1000" b="0" i="0" u="none" strike="noStrike" spc="0" baseline="0" noProof="0" dirty="0">
              <a:solidFill>
                <a:srgbClr val="232323"/>
              </a:solidFill>
              <a:latin typeface="Verdana"/>
            </a:endParaRPr>
          </a:p>
        </p:txBody>
      </p:sp>
      <p:pic>
        <p:nvPicPr>
          <p:cNvPr id="1026" name="Picture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102596" y="6072599"/>
            <a:ext cx="753402" cy="51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ZoneTexte 16"/>
          <p:cNvSpPr txBox="1"/>
          <p:nvPr userDrawn="1">
            <p:custDataLst>
              <p:tags r:id="rId14"/>
            </p:custDataLst>
          </p:nvPr>
        </p:nvSpPr>
        <p:spPr>
          <a:xfrm>
            <a:off x="4900631" y="6246892"/>
            <a:ext cx="3112172" cy="153888"/>
          </a:xfrm>
          <a:prstGeom prst="rect">
            <a:avLst/>
          </a:prstGeom>
          <a:noFill/>
        </p:spPr>
        <p:txBody>
          <a:bodyPr vert="horz" wrap="square" lIns="0" tIns="0" rIns="0" bIns="0" rtlCol="0">
            <a:spAutoFit/>
          </a:bodyPr>
          <a:lstStyle/>
          <a:p>
            <a:pPr algn="r">
              <a:lnSpc>
                <a:spcPct val="100000"/>
              </a:lnSpc>
              <a:spcBef>
                <a:spcPct val="0"/>
              </a:spcBef>
              <a:spcAft>
                <a:spcPct val="0"/>
              </a:spcAft>
            </a:pPr>
            <a:r>
              <a:rPr lang="en-US" sz="1000" b="0" i="0" u="none" strike="noStrike" spc="0" baseline="0" noProof="0" dirty="0" smtClean="0">
                <a:solidFill>
                  <a:srgbClr val="232323"/>
                </a:solidFill>
                <a:latin typeface="Verdana"/>
              </a:rPr>
              <a:t>Public opinion poll funded by the EU</a:t>
            </a:r>
            <a:endParaRPr lang="en-US" sz="1000" b="0" i="0" u="none" strike="noStrike" spc="0" baseline="0" noProof="0" dirty="0">
              <a:solidFill>
                <a:srgbClr val="232323"/>
              </a:solidFill>
              <a:latin typeface="Verdana"/>
            </a:endParaRPr>
          </a:p>
        </p:txBody>
      </p:sp>
    </p:spTree>
    <p:extLst>
      <p:ext uri="{BB962C8B-B14F-4D97-AF65-F5344CB8AC3E}">
        <p14:creationId xmlns:p14="http://schemas.microsoft.com/office/powerpoint/2010/main" val="3393365013"/>
      </p:ext>
    </p:extLst>
  </p:cSld>
  <p:clrMap bg1="lt1" tx1="dk1" bg2="lt2" tx2="dk2" accent1="accent1" accent2="accent2" accent3="accent3" accent4="accent4" accent5="accent5" accent6="accent6" hlink="hlink" folHlink="folHlink"/>
  <p:sldLayoutIdLst>
    <p:sldLayoutId id="2147483675" r:id="rId1"/>
    <p:sldLayoutId id="2147483691" r:id="rId2"/>
    <p:sldLayoutId id="2147483693" r:id="rId3"/>
    <p:sldLayoutId id="2147483695" r:id="rId4"/>
    <p:sldLayoutId id="2147483697" r:id="rId5"/>
    <p:sldLayoutId id="2147483699" r:id="rId6"/>
    <p:sldLayoutId id="2147483701" r:id="rId7"/>
    <p:sldLayoutId id="2147483683" r:id="rId8"/>
  </p:sldLayoutIdLst>
  <p:timing>
    <p:tnLst>
      <p:par>
        <p:cTn id="1" dur="indefinite" restart="never" nodeType="tmRoot"/>
      </p:par>
    </p:tnLst>
  </p:timing>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7" name="TextBox 76"/>
          <p:cNvSpPr txBox="1"/>
          <p:nvPr>
            <p:custDataLst>
              <p:tags r:id="rId13"/>
            </p:custDataLst>
          </p:nvPr>
        </p:nvSpPr>
        <p:spPr>
          <a:xfrm>
            <a:off x="1291688" y="6323837"/>
            <a:ext cx="754475" cy="531000"/>
          </a:xfrm>
          <a:prstGeom prst="rect">
            <a:avLst/>
          </a:prstGeom>
          <a:noFill/>
        </p:spPr>
        <p:txBody>
          <a:bodyPr wrap="square" lIns="0" tIns="0" rIns="0" bIns="266400" rtlCol="0" anchor="b">
            <a:noAutofit/>
          </a:bodyPr>
          <a:lstStyle/>
          <a:p>
            <a:r>
              <a:rPr lang="en-AU" sz="750" b="0" dirty="0" smtClean="0">
                <a:solidFill>
                  <a:srgbClr val="333333"/>
                </a:solidFill>
                <a:latin typeface="+mn-lt"/>
              </a:rPr>
              <a:t>©TNS 2014</a:t>
            </a:r>
            <a:endParaRPr lang="en-AU" sz="750" b="0" dirty="0">
              <a:solidFill>
                <a:srgbClr val="333333"/>
              </a:solidFill>
              <a:latin typeface="+mn-lt"/>
            </a:endParaRPr>
          </a:p>
        </p:txBody>
      </p:sp>
      <p:sp>
        <p:nvSpPr>
          <p:cNvPr id="2" name="Title Placeholder 1"/>
          <p:cNvSpPr>
            <a:spLocks noGrp="1"/>
          </p:cNvSpPr>
          <p:nvPr>
            <p:ph type="title"/>
          </p:nvPr>
        </p:nvSpPr>
        <p:spPr>
          <a:xfrm>
            <a:off x="284399" y="2851200"/>
            <a:ext cx="8570675" cy="766800"/>
          </a:xfrm>
          <a:prstGeom prst="rect">
            <a:avLst/>
          </a:prstGeom>
        </p:spPr>
        <p:txBody>
          <a:bodyPr vert="horz" lIns="0" tIns="36000" rIns="0" bIns="0" rtlCol="0" anchor="t">
            <a:noAutofit/>
          </a:bodyPr>
          <a:lstStyle/>
          <a:p>
            <a:r>
              <a:rPr lang="en-US" dirty="0" smtClean="0"/>
              <a:t>Click to edit Master title style</a:t>
            </a:r>
            <a:endParaRPr lang="en-AU" dirty="0"/>
          </a:p>
        </p:txBody>
      </p:sp>
      <p:cxnSp>
        <p:nvCxnSpPr>
          <p:cNvPr id="70" name="Straight Connector 69"/>
          <p:cNvCxnSpPr/>
          <p:nvPr>
            <p:custDataLst>
              <p:tags r:id="rId14"/>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28" name="Picture 2" descr="C:\Users\AndrewA\Desktop\TNS_logo_rgb.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userDrawn="1">
            <p:custDataLst>
              <p:tags r:id="rId15"/>
            </p:custDataLst>
          </p:nvPr>
        </p:nvSpPr>
        <p:spPr>
          <a:xfrm>
            <a:off x="1290880" y="6038139"/>
            <a:ext cx="3028726" cy="169277"/>
          </a:xfrm>
          <a:prstGeom prst="rect">
            <a:avLst/>
          </a:prstGeom>
          <a:noFill/>
        </p:spPr>
        <p:txBody>
          <a:bodyPr vert="horz" wrap="square" lIns="0" tIns="0" rIns="0" bIns="0" rtlCol="0">
            <a:spAutoFit/>
          </a:bodyPr>
          <a:lstStyle/>
          <a:p>
            <a:pPr algn="l">
              <a:lnSpc>
                <a:spcPct val="100000"/>
              </a:lnSpc>
              <a:spcBef>
                <a:spcPct val="0"/>
              </a:spcBef>
              <a:spcAft>
                <a:spcPct val="0"/>
              </a:spcAft>
            </a:pPr>
            <a:r>
              <a:rPr lang="en-US" sz="1100" b="1" i="0" u="none" strike="noStrike" spc="0" baseline="0" dirty="0" smtClean="0">
                <a:solidFill>
                  <a:srgbClr val="EC008C"/>
                </a:solidFill>
                <a:latin typeface="Verdana"/>
              </a:rPr>
              <a:t>TNS Medium Gallup</a:t>
            </a:r>
          </a:p>
        </p:txBody>
      </p:sp>
      <p:sp>
        <p:nvSpPr>
          <p:cNvPr id="11" name="Slide Number Placeholder 3"/>
          <p:cNvSpPr>
            <a:spLocks noGrp="1"/>
          </p:cNvSpPr>
          <p:nvPr>
            <p:ph type="sldNum" sz="quarter" idx="4"/>
          </p:nvPr>
        </p:nvSpPr>
        <p:spPr>
          <a:xfrm>
            <a:off x="4301483" y="6313567"/>
            <a:ext cx="505467" cy="252000"/>
          </a:xfrm>
          <a:prstGeom prst="rect">
            <a:avLst/>
          </a:prstGeom>
        </p:spPr>
        <p:txBody>
          <a:bodyPr vert="horz" lIns="0" tIns="0" rIns="0" bIns="0" rtlCol="0" anchor="b">
            <a:noAutofit/>
          </a:bodyPr>
          <a:lstStyle>
            <a:lvl1pPr algn="ctr">
              <a:defRPr sz="750" b="0">
                <a:solidFill>
                  <a:srgbClr val="333333"/>
                </a:solidFill>
                <a:latin typeface="+mn-lt"/>
              </a:defRPr>
            </a:lvl1pPr>
          </a:lstStyle>
          <a:p>
            <a:fld id="{9784CBA3-D598-4B1F-BAA3-EE14B5154290}" type="slidenum">
              <a:rPr lang="en-AU" smtClean="0"/>
              <a:pPr/>
              <a:t>‹#›</a:t>
            </a:fld>
            <a:endParaRPr lang="en-AU" dirty="0"/>
          </a:p>
        </p:txBody>
      </p:sp>
      <p:pic>
        <p:nvPicPr>
          <p:cNvPr id="13" name="Picture 2"/>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8102596" y="6072599"/>
            <a:ext cx="753402" cy="51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ZoneTexte 16"/>
          <p:cNvSpPr txBox="1"/>
          <p:nvPr userDrawn="1">
            <p:custDataLst>
              <p:tags r:id="rId16"/>
            </p:custDataLst>
          </p:nvPr>
        </p:nvSpPr>
        <p:spPr>
          <a:xfrm>
            <a:off x="1290879" y="6252062"/>
            <a:ext cx="3112172" cy="153888"/>
          </a:xfrm>
          <a:prstGeom prst="rect">
            <a:avLst/>
          </a:prstGeom>
          <a:noFill/>
        </p:spPr>
        <p:txBody>
          <a:bodyPr vert="horz" wrap="square" lIns="0" tIns="0" rIns="0" bIns="0" rtlCol="0">
            <a:spAutoFit/>
          </a:bodyPr>
          <a:lstStyle/>
          <a:p>
            <a:pPr algn="l">
              <a:lnSpc>
                <a:spcPct val="100000"/>
              </a:lnSpc>
              <a:spcBef>
                <a:spcPct val="0"/>
              </a:spcBef>
              <a:spcAft>
                <a:spcPct val="0"/>
              </a:spcAft>
            </a:pPr>
            <a:r>
              <a:rPr lang="en-US" sz="1000" b="0" i="0" u="none" strike="noStrike" spc="0" baseline="0" noProof="0" dirty="0" smtClean="0">
                <a:solidFill>
                  <a:srgbClr val="232323"/>
                </a:solidFill>
                <a:latin typeface="Verdana"/>
              </a:rPr>
              <a:t>Public presentation </a:t>
            </a:r>
            <a:r>
              <a:rPr lang="sr-Latn-RS" sz="1000" b="0" i="0" u="none" strike="noStrike" spc="0" baseline="0" noProof="0" dirty="0" smtClean="0">
                <a:solidFill>
                  <a:srgbClr val="232323"/>
                </a:solidFill>
                <a:latin typeface="Verdana"/>
              </a:rPr>
              <a:t>04</a:t>
            </a:r>
            <a:r>
              <a:rPr lang="en-US" sz="1000" b="0" i="0" u="none" strike="noStrike" spc="0" baseline="0" noProof="0" dirty="0" smtClean="0">
                <a:solidFill>
                  <a:srgbClr val="232323"/>
                </a:solidFill>
                <a:latin typeface="Verdana"/>
              </a:rPr>
              <a:t>.0</a:t>
            </a:r>
            <a:r>
              <a:rPr lang="sr-Latn-RS" sz="1000" b="0" i="0" u="none" strike="noStrike" spc="0" baseline="0" noProof="0" dirty="0" smtClean="0">
                <a:solidFill>
                  <a:srgbClr val="232323"/>
                </a:solidFill>
                <a:latin typeface="Verdana"/>
              </a:rPr>
              <a:t>4</a:t>
            </a:r>
            <a:r>
              <a:rPr lang="en-US" sz="1000" b="0" i="0" u="none" strike="noStrike" spc="0" baseline="0" noProof="0" dirty="0" smtClean="0">
                <a:solidFill>
                  <a:srgbClr val="232323"/>
                </a:solidFill>
                <a:latin typeface="Verdana"/>
              </a:rPr>
              <a:t>.2014.</a:t>
            </a:r>
            <a:endParaRPr lang="en-US" sz="1000" b="0" i="0" u="none" strike="noStrike" spc="0" baseline="0" noProof="0" dirty="0">
              <a:solidFill>
                <a:srgbClr val="232323"/>
              </a:solidFill>
              <a:latin typeface="Verdana"/>
            </a:endParaRPr>
          </a:p>
        </p:txBody>
      </p:sp>
      <p:sp>
        <p:nvSpPr>
          <p:cNvPr id="17" name="ZoneTexte 16"/>
          <p:cNvSpPr txBox="1"/>
          <p:nvPr userDrawn="1">
            <p:custDataLst>
              <p:tags r:id="rId17"/>
            </p:custDataLst>
          </p:nvPr>
        </p:nvSpPr>
        <p:spPr>
          <a:xfrm>
            <a:off x="4900631" y="6246892"/>
            <a:ext cx="3112172" cy="153888"/>
          </a:xfrm>
          <a:prstGeom prst="rect">
            <a:avLst/>
          </a:prstGeom>
          <a:noFill/>
        </p:spPr>
        <p:txBody>
          <a:bodyPr vert="horz" wrap="square" lIns="0" tIns="0" rIns="0" bIns="0" rtlCol="0">
            <a:spAutoFit/>
          </a:bodyPr>
          <a:lstStyle/>
          <a:p>
            <a:pPr algn="r">
              <a:lnSpc>
                <a:spcPct val="100000"/>
              </a:lnSpc>
              <a:spcBef>
                <a:spcPct val="0"/>
              </a:spcBef>
              <a:spcAft>
                <a:spcPct val="0"/>
              </a:spcAft>
            </a:pPr>
            <a:r>
              <a:rPr lang="en-US" sz="1000" b="0" i="0" u="none" strike="noStrike" spc="0" baseline="0" noProof="0" dirty="0" smtClean="0">
                <a:solidFill>
                  <a:srgbClr val="232323"/>
                </a:solidFill>
                <a:latin typeface="Verdana"/>
              </a:rPr>
              <a:t>Public opinion poll funded by the EU</a:t>
            </a:r>
            <a:endParaRPr lang="en-US" sz="1000" b="0" i="0" u="none" strike="noStrike" spc="0" baseline="0" noProof="0" dirty="0">
              <a:solidFill>
                <a:srgbClr val="232323"/>
              </a:solidFill>
              <a:latin typeface="Verdana"/>
            </a:endParaRPr>
          </a:p>
        </p:txBody>
      </p:sp>
    </p:spTree>
    <p:extLst>
      <p:ext uri="{BB962C8B-B14F-4D97-AF65-F5344CB8AC3E}">
        <p14:creationId xmlns:p14="http://schemas.microsoft.com/office/powerpoint/2010/main" val="250750383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10" r:id="rId11"/>
  </p:sldLayoutIdLst>
  <p:timing>
    <p:tnLst>
      <p:par>
        <p:cTn id="1" dur="indefinite" restart="never" nodeType="tmRoot"/>
      </p:par>
    </p:tnLst>
  </p:timing>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7" name="TextBox 76"/>
          <p:cNvSpPr txBox="1"/>
          <p:nvPr>
            <p:custDataLst>
              <p:tags r:id="rId14"/>
            </p:custDataLst>
          </p:nvPr>
        </p:nvSpPr>
        <p:spPr>
          <a:xfrm>
            <a:off x="1291688" y="6323837"/>
            <a:ext cx="754475" cy="531000"/>
          </a:xfrm>
          <a:prstGeom prst="rect">
            <a:avLst/>
          </a:prstGeom>
          <a:noFill/>
        </p:spPr>
        <p:txBody>
          <a:bodyPr wrap="square" lIns="0" tIns="0" rIns="0" bIns="266400" rtlCol="0" anchor="b">
            <a:noAutofit/>
          </a:bodyPr>
          <a:lstStyle/>
          <a:p>
            <a:r>
              <a:rPr lang="en-AU" sz="750" b="0" dirty="0" smtClean="0">
                <a:solidFill>
                  <a:srgbClr val="333333"/>
                </a:solidFill>
                <a:latin typeface="+mn-lt"/>
              </a:rPr>
              <a:t>©TNS 2014</a:t>
            </a:r>
            <a:endParaRPr lang="en-AU" sz="750" b="0" dirty="0">
              <a:solidFill>
                <a:srgbClr val="333333"/>
              </a:solidFill>
              <a:latin typeface="+mn-lt"/>
            </a:endParaRPr>
          </a:p>
        </p:txBody>
      </p:sp>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cxnSp>
        <p:nvCxnSpPr>
          <p:cNvPr id="70" name="Straight Connector 69"/>
          <p:cNvCxnSpPr/>
          <p:nvPr>
            <p:custDataLst>
              <p:tags r:id="rId15"/>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29" name="Picture 2" descr="C:\Users\AndrewA\Desktop\TNS_logo_rgb.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userDrawn="1">
            <p:custDataLst>
              <p:tags r:id="rId16"/>
            </p:custDataLst>
          </p:nvPr>
        </p:nvSpPr>
        <p:spPr>
          <a:xfrm>
            <a:off x="1290880" y="6038139"/>
            <a:ext cx="3028726" cy="169277"/>
          </a:xfrm>
          <a:prstGeom prst="rect">
            <a:avLst/>
          </a:prstGeom>
          <a:noFill/>
        </p:spPr>
        <p:txBody>
          <a:bodyPr vert="horz" wrap="square" lIns="0" tIns="0" rIns="0" bIns="0" rtlCol="0">
            <a:spAutoFit/>
          </a:bodyPr>
          <a:lstStyle/>
          <a:p>
            <a:pPr algn="l">
              <a:lnSpc>
                <a:spcPct val="100000"/>
              </a:lnSpc>
              <a:spcBef>
                <a:spcPct val="0"/>
              </a:spcBef>
              <a:spcAft>
                <a:spcPct val="0"/>
              </a:spcAft>
            </a:pPr>
            <a:r>
              <a:rPr lang="en-US" sz="1100" b="1" i="0" u="none" strike="noStrike" spc="0" baseline="0" dirty="0" smtClean="0">
                <a:solidFill>
                  <a:srgbClr val="EC008C"/>
                </a:solidFill>
                <a:latin typeface="Verdana"/>
              </a:rPr>
              <a:t>TNS Medium Gallup</a:t>
            </a:r>
          </a:p>
        </p:txBody>
      </p:sp>
      <p:sp>
        <p:nvSpPr>
          <p:cNvPr id="10" name="Slide Number Placeholder 3"/>
          <p:cNvSpPr>
            <a:spLocks noGrp="1"/>
          </p:cNvSpPr>
          <p:nvPr>
            <p:ph type="sldNum" sz="quarter" idx="4"/>
          </p:nvPr>
        </p:nvSpPr>
        <p:spPr>
          <a:xfrm>
            <a:off x="4320533" y="6323836"/>
            <a:ext cx="505467" cy="252000"/>
          </a:xfrm>
          <a:prstGeom prst="rect">
            <a:avLst/>
          </a:prstGeom>
        </p:spPr>
        <p:txBody>
          <a:bodyPr vert="horz" lIns="0" tIns="0" rIns="0" bIns="0" rtlCol="0" anchor="b">
            <a:noAutofit/>
          </a:bodyPr>
          <a:lstStyle>
            <a:lvl1pPr algn="ctr">
              <a:defRPr sz="750" b="0">
                <a:solidFill>
                  <a:srgbClr val="333333"/>
                </a:solidFill>
                <a:latin typeface="+mn-lt"/>
              </a:defRPr>
            </a:lvl1pPr>
          </a:lstStyle>
          <a:p>
            <a:fld id="{9784CBA3-D598-4B1F-BAA3-EE14B5154290}" type="slidenum">
              <a:rPr lang="en-AU" smtClean="0"/>
              <a:pPr/>
              <a:t>‹#›</a:t>
            </a:fld>
            <a:endParaRPr lang="en-AU" dirty="0"/>
          </a:p>
        </p:txBody>
      </p:sp>
      <p:pic>
        <p:nvPicPr>
          <p:cNvPr id="11" name="Picture 2"/>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8102596" y="6072599"/>
            <a:ext cx="753402" cy="51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ZoneTexte 16"/>
          <p:cNvSpPr txBox="1"/>
          <p:nvPr userDrawn="1">
            <p:custDataLst>
              <p:tags r:id="rId17"/>
            </p:custDataLst>
          </p:nvPr>
        </p:nvSpPr>
        <p:spPr>
          <a:xfrm>
            <a:off x="1290879" y="6252062"/>
            <a:ext cx="3112172" cy="153888"/>
          </a:xfrm>
          <a:prstGeom prst="rect">
            <a:avLst/>
          </a:prstGeom>
          <a:noFill/>
        </p:spPr>
        <p:txBody>
          <a:bodyPr vert="horz" wrap="square" lIns="0" tIns="0" rIns="0" bIns="0" rtlCol="0">
            <a:spAutoFit/>
          </a:bodyPr>
          <a:lstStyle/>
          <a:p>
            <a:pPr algn="l">
              <a:lnSpc>
                <a:spcPct val="100000"/>
              </a:lnSpc>
              <a:spcBef>
                <a:spcPct val="0"/>
              </a:spcBef>
              <a:spcAft>
                <a:spcPct val="0"/>
              </a:spcAft>
            </a:pPr>
            <a:r>
              <a:rPr lang="en-US" sz="1000" b="0" i="0" u="none" strike="noStrike" spc="0" baseline="0" noProof="0" dirty="0" smtClean="0">
                <a:solidFill>
                  <a:srgbClr val="232323"/>
                </a:solidFill>
                <a:latin typeface="Verdana"/>
              </a:rPr>
              <a:t>Public presentation </a:t>
            </a:r>
            <a:r>
              <a:rPr lang="sr-Latn-RS" sz="1000" b="0" i="0" u="none" strike="noStrike" spc="0" baseline="0" noProof="0" dirty="0" smtClean="0">
                <a:solidFill>
                  <a:srgbClr val="232323"/>
                </a:solidFill>
                <a:latin typeface="Verdana"/>
              </a:rPr>
              <a:t>04</a:t>
            </a:r>
            <a:r>
              <a:rPr lang="en-US" sz="1000" b="0" i="0" u="none" strike="noStrike" spc="0" baseline="0" noProof="0" dirty="0" smtClean="0">
                <a:solidFill>
                  <a:srgbClr val="232323"/>
                </a:solidFill>
                <a:latin typeface="Verdana"/>
              </a:rPr>
              <a:t>.0</a:t>
            </a:r>
            <a:r>
              <a:rPr lang="sr-Latn-RS" sz="1000" b="0" i="0" u="none" strike="noStrike" spc="0" baseline="0" noProof="0" dirty="0" smtClean="0">
                <a:solidFill>
                  <a:srgbClr val="232323"/>
                </a:solidFill>
                <a:latin typeface="Verdana"/>
              </a:rPr>
              <a:t>4</a:t>
            </a:r>
            <a:r>
              <a:rPr lang="en-US" sz="1000" b="0" i="0" u="none" strike="noStrike" spc="0" baseline="0" noProof="0" dirty="0" smtClean="0">
                <a:solidFill>
                  <a:srgbClr val="232323"/>
                </a:solidFill>
                <a:latin typeface="Verdana"/>
              </a:rPr>
              <a:t>.2014.</a:t>
            </a:r>
            <a:endParaRPr lang="en-US" sz="1000" b="0" i="0" u="none" strike="noStrike" spc="0" baseline="0" noProof="0" dirty="0">
              <a:solidFill>
                <a:srgbClr val="232323"/>
              </a:solidFill>
              <a:latin typeface="Verdana"/>
            </a:endParaRPr>
          </a:p>
        </p:txBody>
      </p:sp>
      <p:sp>
        <p:nvSpPr>
          <p:cNvPr id="15" name="ZoneTexte 16"/>
          <p:cNvSpPr txBox="1"/>
          <p:nvPr userDrawn="1">
            <p:custDataLst>
              <p:tags r:id="rId18"/>
            </p:custDataLst>
          </p:nvPr>
        </p:nvSpPr>
        <p:spPr>
          <a:xfrm>
            <a:off x="4900631" y="6246892"/>
            <a:ext cx="3112172" cy="153888"/>
          </a:xfrm>
          <a:prstGeom prst="rect">
            <a:avLst/>
          </a:prstGeom>
          <a:noFill/>
        </p:spPr>
        <p:txBody>
          <a:bodyPr vert="horz" wrap="square" lIns="0" tIns="0" rIns="0" bIns="0" rtlCol="0">
            <a:spAutoFit/>
          </a:bodyPr>
          <a:lstStyle/>
          <a:p>
            <a:pPr algn="r">
              <a:lnSpc>
                <a:spcPct val="100000"/>
              </a:lnSpc>
              <a:spcBef>
                <a:spcPct val="0"/>
              </a:spcBef>
              <a:spcAft>
                <a:spcPct val="0"/>
              </a:spcAft>
            </a:pPr>
            <a:r>
              <a:rPr lang="en-US" sz="1000" b="0" i="0" u="none" strike="noStrike" spc="0" baseline="0" noProof="0" dirty="0" smtClean="0">
                <a:solidFill>
                  <a:srgbClr val="232323"/>
                </a:solidFill>
                <a:latin typeface="Verdana"/>
              </a:rPr>
              <a:t>Public opinion poll funded by the EU</a:t>
            </a:r>
            <a:endParaRPr lang="en-US" sz="1000" b="0" i="0" u="none" strike="noStrike" spc="0" baseline="0" noProof="0" dirty="0">
              <a:solidFill>
                <a:srgbClr val="232323"/>
              </a:solidFill>
              <a:latin typeface="Verdana"/>
            </a:endParaRPr>
          </a:p>
        </p:txBody>
      </p:sp>
    </p:spTree>
    <p:extLst>
      <p:ext uri="{BB962C8B-B14F-4D97-AF65-F5344CB8AC3E}">
        <p14:creationId xmlns:p14="http://schemas.microsoft.com/office/powerpoint/2010/main" val="2301697170"/>
      </p:ext>
    </p:extLst>
  </p:cSld>
  <p:clrMap bg1="lt1" tx1="dk1" bg2="lt2" tx2="dk2" accent1="accent1" accent2="accent2" accent3="accent3" accent4="accent4" accent5="accent5" accent6="accent6" hlink="hlink" folHlink="folHlink"/>
  <p:sldLayoutIdLst>
    <p:sldLayoutId id="2147483665" r:id="rId1"/>
    <p:sldLayoutId id="2147483685" r:id="rId2"/>
    <p:sldLayoutId id="2147483666" r:id="rId3"/>
    <p:sldLayoutId id="2147483686" r:id="rId4"/>
    <p:sldLayoutId id="2147483668" r:id="rId5"/>
    <p:sldLayoutId id="2147483689" r:id="rId6"/>
    <p:sldLayoutId id="2147483711" r:id="rId7"/>
    <p:sldLayoutId id="2147483712" r:id="rId8"/>
    <p:sldLayoutId id="2147483743" r:id="rId9"/>
    <p:sldLayoutId id="2147483744" r:id="rId10"/>
    <p:sldLayoutId id="2147483667" r:id="rId11"/>
    <p:sldLayoutId id="2147483769" r:id="rId12"/>
  </p:sldLayoutIdLst>
  <p:timing>
    <p:tnLst>
      <p:par>
        <p:cTn id="1" dur="indefinite" restart="never" nodeType="tmRoot"/>
      </p:par>
    </p:tnLst>
  </p:timing>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7" name="TextBox 76"/>
          <p:cNvSpPr txBox="1"/>
          <p:nvPr>
            <p:custDataLst>
              <p:tags r:id="rId11"/>
            </p:custDataLst>
          </p:nvPr>
        </p:nvSpPr>
        <p:spPr>
          <a:xfrm>
            <a:off x="1291688" y="6323837"/>
            <a:ext cx="754475" cy="531000"/>
          </a:xfrm>
          <a:prstGeom prst="rect">
            <a:avLst/>
          </a:prstGeom>
          <a:noFill/>
        </p:spPr>
        <p:txBody>
          <a:bodyPr wrap="square" lIns="0" tIns="0" rIns="0" bIns="266400" rtlCol="0" anchor="b">
            <a:noAutofit/>
          </a:bodyPr>
          <a:lstStyle/>
          <a:p>
            <a:r>
              <a:rPr lang="en-AU" sz="750" b="0" dirty="0" smtClean="0">
                <a:solidFill>
                  <a:srgbClr val="333333"/>
                </a:solidFill>
                <a:latin typeface="+mn-lt"/>
              </a:rPr>
              <a:t>©TNS 2014</a:t>
            </a:r>
            <a:endParaRPr lang="en-AU" sz="750" b="0" dirty="0">
              <a:solidFill>
                <a:srgbClr val="333333"/>
              </a:solidFill>
              <a:latin typeface="+mn-lt"/>
            </a:endParaRPr>
          </a:p>
        </p:txBody>
      </p:sp>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9" name="Rectangle 88"/>
          <p:cNvSpPr/>
          <p:nvPr>
            <p:custDataLst>
              <p:tags r:id="rId12"/>
            </p:custDataLst>
          </p:nvPr>
        </p:nvSpPr>
        <p:spPr>
          <a:xfrm>
            <a:off x="285750" y="5064973"/>
            <a:ext cx="8569324" cy="8818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0" rIns="91422" bIns="45710" rtlCol="0" anchor="ctr">
            <a:noAutofit/>
          </a:bodyPr>
          <a:lstStyle/>
          <a:p>
            <a:pPr lvl="0" algn="ctr"/>
            <a:endParaRPr lang="en-AU" dirty="0"/>
          </a:p>
        </p:txBody>
      </p:sp>
      <p:cxnSp>
        <p:nvCxnSpPr>
          <p:cNvPr id="70" name="Straight Connector 69"/>
          <p:cNvCxnSpPr/>
          <p:nvPr>
            <p:custDataLst>
              <p:tags r:id="rId13"/>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30" name="Picture 2" descr="C:\Users\AndrewA\Desktop\TNS_logo_rgb.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custDataLst>
              <p:tags r:id="rId14"/>
            </p:custDataLst>
          </p:nvPr>
        </p:nvSpPr>
        <p:spPr>
          <a:xfrm>
            <a:off x="1290880" y="6038139"/>
            <a:ext cx="3028726" cy="169277"/>
          </a:xfrm>
          <a:prstGeom prst="rect">
            <a:avLst/>
          </a:prstGeom>
          <a:noFill/>
        </p:spPr>
        <p:txBody>
          <a:bodyPr vert="horz" wrap="square" lIns="0" tIns="0" rIns="0" bIns="0" rtlCol="0">
            <a:spAutoFit/>
          </a:bodyPr>
          <a:lstStyle/>
          <a:p>
            <a:pPr algn="l">
              <a:lnSpc>
                <a:spcPct val="100000"/>
              </a:lnSpc>
              <a:spcBef>
                <a:spcPct val="0"/>
              </a:spcBef>
              <a:spcAft>
                <a:spcPct val="0"/>
              </a:spcAft>
            </a:pPr>
            <a:r>
              <a:rPr lang="en-US" sz="1100" b="1" i="0" u="none" strike="noStrike" spc="0" baseline="0" dirty="0" smtClean="0">
                <a:solidFill>
                  <a:srgbClr val="EC008C"/>
                </a:solidFill>
                <a:latin typeface="Verdana"/>
              </a:rPr>
              <a:t>TNS Medium Gallup</a:t>
            </a:r>
          </a:p>
        </p:txBody>
      </p:sp>
      <p:sp>
        <p:nvSpPr>
          <p:cNvPr id="11" name="Slide Number Placeholder 3"/>
          <p:cNvSpPr>
            <a:spLocks noGrp="1"/>
          </p:cNvSpPr>
          <p:nvPr>
            <p:ph type="sldNum" sz="quarter" idx="4"/>
          </p:nvPr>
        </p:nvSpPr>
        <p:spPr>
          <a:xfrm>
            <a:off x="4320533" y="6323836"/>
            <a:ext cx="505467" cy="252000"/>
          </a:xfrm>
          <a:prstGeom prst="rect">
            <a:avLst/>
          </a:prstGeom>
        </p:spPr>
        <p:txBody>
          <a:bodyPr vert="horz" lIns="0" tIns="0" rIns="0" bIns="0" rtlCol="0" anchor="b">
            <a:noAutofit/>
          </a:bodyPr>
          <a:lstStyle>
            <a:lvl1pPr algn="ctr">
              <a:defRPr sz="750" b="0">
                <a:solidFill>
                  <a:srgbClr val="333333"/>
                </a:solidFill>
                <a:latin typeface="+mn-lt"/>
              </a:defRPr>
            </a:lvl1pPr>
          </a:lstStyle>
          <a:p>
            <a:fld id="{9784CBA3-D598-4B1F-BAA3-EE14B5154290}" type="slidenum">
              <a:rPr lang="en-AU" smtClean="0"/>
              <a:pPr/>
              <a:t>‹#›</a:t>
            </a:fld>
            <a:endParaRPr lang="en-AU" dirty="0"/>
          </a:p>
        </p:txBody>
      </p:sp>
      <p:pic>
        <p:nvPicPr>
          <p:cNvPr id="12" name="Picture 2"/>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102596" y="6072599"/>
            <a:ext cx="753402" cy="51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ZoneTexte 16"/>
          <p:cNvSpPr txBox="1"/>
          <p:nvPr userDrawn="1">
            <p:custDataLst>
              <p:tags r:id="rId15"/>
            </p:custDataLst>
          </p:nvPr>
        </p:nvSpPr>
        <p:spPr>
          <a:xfrm>
            <a:off x="1290879" y="6252062"/>
            <a:ext cx="3112172" cy="153888"/>
          </a:xfrm>
          <a:prstGeom prst="rect">
            <a:avLst/>
          </a:prstGeom>
          <a:noFill/>
        </p:spPr>
        <p:txBody>
          <a:bodyPr vert="horz" wrap="square" lIns="0" tIns="0" rIns="0" bIns="0" rtlCol="0">
            <a:spAutoFit/>
          </a:bodyPr>
          <a:lstStyle/>
          <a:p>
            <a:pPr algn="l">
              <a:lnSpc>
                <a:spcPct val="100000"/>
              </a:lnSpc>
              <a:spcBef>
                <a:spcPct val="0"/>
              </a:spcBef>
              <a:spcAft>
                <a:spcPct val="0"/>
              </a:spcAft>
            </a:pPr>
            <a:r>
              <a:rPr lang="en-US" sz="1000" b="0" i="0" u="none" strike="noStrike" spc="0" baseline="0" noProof="0" dirty="0" smtClean="0">
                <a:solidFill>
                  <a:srgbClr val="232323"/>
                </a:solidFill>
                <a:latin typeface="Verdana"/>
              </a:rPr>
              <a:t>Public presentation </a:t>
            </a:r>
            <a:r>
              <a:rPr lang="sr-Latn-RS" sz="1000" b="0" i="0" u="none" strike="noStrike" spc="0" baseline="0" noProof="0" dirty="0" smtClean="0">
                <a:solidFill>
                  <a:srgbClr val="232323"/>
                </a:solidFill>
                <a:latin typeface="Verdana"/>
              </a:rPr>
              <a:t>04</a:t>
            </a:r>
            <a:r>
              <a:rPr lang="en-US" sz="1000" b="0" i="0" u="none" strike="noStrike" spc="0" baseline="0" noProof="0" dirty="0" smtClean="0">
                <a:solidFill>
                  <a:srgbClr val="232323"/>
                </a:solidFill>
                <a:latin typeface="Verdana"/>
              </a:rPr>
              <a:t>.0</a:t>
            </a:r>
            <a:r>
              <a:rPr lang="sr-Latn-RS" sz="1000" b="0" i="0" u="none" strike="noStrike" spc="0" baseline="0" noProof="0" dirty="0" smtClean="0">
                <a:solidFill>
                  <a:srgbClr val="232323"/>
                </a:solidFill>
                <a:latin typeface="Verdana"/>
              </a:rPr>
              <a:t>4</a:t>
            </a:r>
            <a:r>
              <a:rPr lang="en-US" sz="1000" b="0" i="0" u="none" strike="noStrike" spc="0" baseline="0" noProof="0" dirty="0" smtClean="0">
                <a:solidFill>
                  <a:srgbClr val="232323"/>
                </a:solidFill>
                <a:latin typeface="Verdana"/>
              </a:rPr>
              <a:t>.2014.</a:t>
            </a:r>
            <a:endParaRPr lang="en-US" sz="1000" b="0" i="0" u="none" strike="noStrike" spc="0" baseline="0" noProof="0" dirty="0">
              <a:solidFill>
                <a:srgbClr val="232323"/>
              </a:solidFill>
              <a:latin typeface="Verdana"/>
            </a:endParaRPr>
          </a:p>
        </p:txBody>
      </p:sp>
      <p:sp>
        <p:nvSpPr>
          <p:cNvPr id="17" name="ZoneTexte 16"/>
          <p:cNvSpPr txBox="1"/>
          <p:nvPr userDrawn="1">
            <p:custDataLst>
              <p:tags r:id="rId16"/>
            </p:custDataLst>
          </p:nvPr>
        </p:nvSpPr>
        <p:spPr>
          <a:xfrm>
            <a:off x="4900631" y="6246892"/>
            <a:ext cx="3112172" cy="153888"/>
          </a:xfrm>
          <a:prstGeom prst="rect">
            <a:avLst/>
          </a:prstGeom>
          <a:noFill/>
        </p:spPr>
        <p:txBody>
          <a:bodyPr vert="horz" wrap="square" lIns="0" tIns="0" rIns="0" bIns="0" rtlCol="0">
            <a:spAutoFit/>
          </a:bodyPr>
          <a:lstStyle/>
          <a:p>
            <a:pPr algn="r">
              <a:lnSpc>
                <a:spcPct val="100000"/>
              </a:lnSpc>
              <a:spcBef>
                <a:spcPct val="0"/>
              </a:spcBef>
              <a:spcAft>
                <a:spcPct val="0"/>
              </a:spcAft>
            </a:pPr>
            <a:r>
              <a:rPr lang="en-US" sz="1000" b="0" i="0" u="none" strike="noStrike" spc="0" baseline="0" noProof="0" dirty="0" smtClean="0">
                <a:solidFill>
                  <a:srgbClr val="232323"/>
                </a:solidFill>
                <a:latin typeface="Verdana"/>
              </a:rPr>
              <a:t>Public opinion poll funded by the EU</a:t>
            </a:r>
            <a:endParaRPr lang="en-US" sz="1000" b="0" i="0" u="none" strike="noStrike" spc="0" baseline="0" noProof="0" dirty="0">
              <a:solidFill>
                <a:srgbClr val="232323"/>
              </a:solidFill>
              <a:latin typeface="Verdana"/>
            </a:endParaRPr>
          </a:p>
        </p:txBody>
      </p:sp>
    </p:spTree>
    <p:extLst>
      <p:ext uri="{BB962C8B-B14F-4D97-AF65-F5344CB8AC3E}">
        <p14:creationId xmlns:p14="http://schemas.microsoft.com/office/powerpoint/2010/main" val="103038070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5837" y="-3163"/>
            <a:ext cx="9151455" cy="6861163"/>
            <a:chOff x="-5837" y="-3163"/>
            <a:chExt cx="9151455" cy="6861163"/>
          </a:xfrm>
        </p:grpSpPr>
        <p:cxnSp>
          <p:nvCxnSpPr>
            <p:cNvPr id="8" name="Straight Connector 7"/>
            <p:cNvCxnSpPr/>
            <p:nvPr/>
          </p:nvCxnSpPr>
          <p:spPr>
            <a:xfrm>
              <a:off x="534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86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38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91688"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42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94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046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99688"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48545"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00545"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52545"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06070"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56545"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808545"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60545"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14070"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567781"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819781"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071781"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325306"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575781"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827781"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079781"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333306"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82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34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086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339688"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590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842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94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347688"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598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855075"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8651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527837"/>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618" y="277012"/>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618" y="1031837"/>
              <a:ext cx="91381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0" y="781012"/>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618" y="1535799"/>
              <a:ext cx="913654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0" y="1284974"/>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0" y="2039799"/>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0" y="1788974"/>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618" y="2543875"/>
              <a:ext cx="914238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0" y="2293050"/>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0" y="3047875"/>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0" y="2797050"/>
              <a:ext cx="91397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618" y="3551837"/>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618" y="3301012"/>
              <a:ext cx="91381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0" y="4055837"/>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618" y="3805012"/>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618" y="4307837"/>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811837"/>
              <a:ext cx="91397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0" y="4561012"/>
              <a:ext cx="91381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0" y="5315799"/>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5837" y="5064974"/>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618" y="5819799"/>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0" y="5568974"/>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0" y="6071837"/>
              <a:ext cx="91397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0" y="6323837"/>
              <a:ext cx="91381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219" y="6575837"/>
              <a:ext cx="914238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48527655"/>
      </p:ext>
    </p:extLst>
  </p:cSld>
  <p:clrMap bg1="lt1" tx1="dk1" bg2="lt2" tx2="dk2" accent1="accent1" accent2="accent2" accent3="accent3" accent4="accent4" accent5="accent5" accent6="accent6" hlink="hlink" folHlink="folHlink"/>
  <p:sldLayoutIdLst>
    <p:sldLayoutId id="2147483678" r:id="rId1"/>
  </p:sldLayoutIdLst>
  <p:timing>
    <p:tnLst>
      <p:par>
        <p:cTn id="1" dur="indefinite" restart="never" nodeType="tmRoot"/>
      </p:par>
    </p:tnLst>
  </p:timing>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0" kern="120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163559"/>
      </p:ext>
    </p:extLst>
  </p:cSld>
  <p:clrMap bg1="lt1" tx1="dk1" bg2="lt2" tx2="dk2" accent1="accent1" accent2="accent2" accent3="accent3" accent4="accent4" accent5="accent5" accent6="accent6" hlink="hlink" folHlink="folHlink"/>
  <p:sldLayoutIdLst>
    <p:sldLayoutId id="2147483742"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7" name="TextBox 76"/>
          <p:cNvSpPr txBox="1"/>
          <p:nvPr>
            <p:custDataLst>
              <p:tags r:id="rId13"/>
            </p:custDataLst>
          </p:nvPr>
        </p:nvSpPr>
        <p:spPr>
          <a:xfrm>
            <a:off x="1291688" y="6323837"/>
            <a:ext cx="754475" cy="531000"/>
          </a:xfrm>
          <a:prstGeom prst="rect">
            <a:avLst/>
          </a:prstGeom>
          <a:noFill/>
        </p:spPr>
        <p:txBody>
          <a:bodyPr wrap="square" lIns="0" tIns="0" rIns="0" bIns="266400" rtlCol="0" anchor="b">
            <a:noAutofit/>
          </a:bodyPr>
          <a:lstStyle/>
          <a:p>
            <a:r>
              <a:rPr lang="en-AU" sz="750" b="0" dirty="0" smtClean="0">
                <a:solidFill>
                  <a:srgbClr val="333333"/>
                </a:solidFill>
                <a:latin typeface="Verdana"/>
              </a:rPr>
              <a:t>©TNS  2014</a:t>
            </a:r>
            <a:endParaRPr lang="en-AU" sz="750" b="0" dirty="0">
              <a:solidFill>
                <a:srgbClr val="333333"/>
              </a:solidFill>
              <a:latin typeface="Verdana"/>
            </a:endParaRPr>
          </a:p>
        </p:txBody>
      </p:sp>
      <p:sp>
        <p:nvSpPr>
          <p:cNvPr id="2" name="Title Placeholder 1"/>
          <p:cNvSpPr>
            <a:spLocks noGrp="1"/>
          </p:cNvSpPr>
          <p:nvPr>
            <p:ph type="title"/>
          </p:nvPr>
        </p:nvSpPr>
        <p:spPr>
          <a:xfrm>
            <a:off x="284399" y="2851200"/>
            <a:ext cx="8570675" cy="766800"/>
          </a:xfrm>
          <a:prstGeom prst="rect">
            <a:avLst/>
          </a:prstGeom>
        </p:spPr>
        <p:txBody>
          <a:bodyPr vert="horz" lIns="0" tIns="36000" rIns="0" bIns="0" rtlCol="0" anchor="t">
            <a:noAutofit/>
          </a:bodyPr>
          <a:lstStyle/>
          <a:p>
            <a:r>
              <a:rPr lang="en-US" dirty="0" smtClean="0"/>
              <a:t>Click to edit Master title style</a:t>
            </a:r>
            <a:endParaRPr lang="en-AU" dirty="0"/>
          </a:p>
        </p:txBody>
      </p:sp>
      <p:cxnSp>
        <p:nvCxnSpPr>
          <p:cNvPr id="70" name="Straight Connector 69"/>
          <p:cNvCxnSpPr/>
          <p:nvPr>
            <p:custDataLst>
              <p:tags r:id="rId14"/>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28" name="Picture 2" descr="C:\Users\AndrewA\Desktop\TNS_logo_rgb.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custDataLst>
              <p:tags r:id="rId15"/>
            </p:custDataLst>
          </p:nvPr>
        </p:nvSpPr>
        <p:spPr>
          <a:xfrm>
            <a:off x="1290880" y="6038139"/>
            <a:ext cx="3028726" cy="169277"/>
          </a:xfrm>
          <a:prstGeom prst="rect">
            <a:avLst/>
          </a:prstGeom>
          <a:noFill/>
        </p:spPr>
        <p:txBody>
          <a:bodyPr vert="horz" wrap="square" lIns="0" tIns="0" rIns="0" bIns="0" rtlCol="0">
            <a:spAutoFit/>
          </a:bodyPr>
          <a:lstStyle/>
          <a:p>
            <a:pPr algn="l">
              <a:lnSpc>
                <a:spcPct val="100000"/>
              </a:lnSpc>
              <a:spcBef>
                <a:spcPct val="0"/>
              </a:spcBef>
              <a:spcAft>
                <a:spcPct val="0"/>
              </a:spcAft>
            </a:pPr>
            <a:r>
              <a:rPr lang="en-US" sz="1100" b="1" i="0" u="none" strike="noStrike" spc="0" baseline="0" dirty="0" smtClean="0">
                <a:solidFill>
                  <a:srgbClr val="EC008C"/>
                </a:solidFill>
                <a:latin typeface="Verdana"/>
              </a:rPr>
              <a:t>TNS Medium Gallup</a:t>
            </a:r>
          </a:p>
        </p:txBody>
      </p:sp>
      <p:sp>
        <p:nvSpPr>
          <p:cNvPr id="10" name="Slide Number Placeholder 3"/>
          <p:cNvSpPr>
            <a:spLocks noGrp="1"/>
          </p:cNvSpPr>
          <p:nvPr>
            <p:ph type="sldNum" sz="quarter" idx="4"/>
          </p:nvPr>
        </p:nvSpPr>
        <p:spPr>
          <a:xfrm>
            <a:off x="4320533" y="6323836"/>
            <a:ext cx="505467" cy="252000"/>
          </a:xfrm>
          <a:prstGeom prst="rect">
            <a:avLst/>
          </a:prstGeom>
        </p:spPr>
        <p:txBody>
          <a:bodyPr vert="horz" lIns="0" tIns="0" rIns="0" bIns="0" rtlCol="0" anchor="b">
            <a:noAutofit/>
          </a:bodyPr>
          <a:lstStyle>
            <a:lvl1pPr algn="ctr">
              <a:defRPr sz="750" b="0">
                <a:solidFill>
                  <a:srgbClr val="333333"/>
                </a:solidFill>
                <a:latin typeface="+mn-lt"/>
              </a:defRPr>
            </a:lvl1pPr>
          </a:lstStyle>
          <a:p>
            <a:fld id="{9784CBA3-D598-4B1F-BAA3-EE14B5154290}" type="slidenum">
              <a:rPr lang="en-AU" smtClean="0"/>
              <a:pPr/>
              <a:t>‹#›</a:t>
            </a:fld>
            <a:endParaRPr lang="en-AU" dirty="0"/>
          </a:p>
        </p:txBody>
      </p:sp>
      <p:pic>
        <p:nvPicPr>
          <p:cNvPr id="11" name="Picture 2"/>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8102596" y="6072599"/>
            <a:ext cx="753402" cy="51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ZoneTexte 16"/>
          <p:cNvSpPr txBox="1"/>
          <p:nvPr userDrawn="1">
            <p:custDataLst>
              <p:tags r:id="rId16"/>
            </p:custDataLst>
          </p:nvPr>
        </p:nvSpPr>
        <p:spPr>
          <a:xfrm>
            <a:off x="1290879" y="6252062"/>
            <a:ext cx="3112172" cy="153888"/>
          </a:xfrm>
          <a:prstGeom prst="rect">
            <a:avLst/>
          </a:prstGeom>
          <a:noFill/>
        </p:spPr>
        <p:txBody>
          <a:bodyPr vert="horz" wrap="square" lIns="0" tIns="0" rIns="0" bIns="0" rtlCol="0">
            <a:spAutoFit/>
          </a:bodyPr>
          <a:lstStyle/>
          <a:p>
            <a:pPr algn="l">
              <a:lnSpc>
                <a:spcPct val="100000"/>
              </a:lnSpc>
              <a:spcBef>
                <a:spcPct val="0"/>
              </a:spcBef>
              <a:spcAft>
                <a:spcPct val="0"/>
              </a:spcAft>
            </a:pPr>
            <a:r>
              <a:rPr lang="en-US" sz="1000" b="0" i="0" u="none" strike="noStrike" spc="0" baseline="0" noProof="0" dirty="0" smtClean="0">
                <a:solidFill>
                  <a:srgbClr val="232323"/>
                </a:solidFill>
                <a:latin typeface="Verdana"/>
              </a:rPr>
              <a:t>Public presentation </a:t>
            </a:r>
            <a:r>
              <a:rPr lang="sr-Latn-RS" sz="1000" b="0" i="0" u="none" strike="noStrike" spc="0" baseline="0" noProof="0" dirty="0" smtClean="0">
                <a:solidFill>
                  <a:srgbClr val="232323"/>
                </a:solidFill>
                <a:latin typeface="Verdana"/>
              </a:rPr>
              <a:t>04</a:t>
            </a:r>
            <a:r>
              <a:rPr lang="en-US" sz="1000" b="0" i="0" u="none" strike="noStrike" spc="0" baseline="0" noProof="0" dirty="0" smtClean="0">
                <a:solidFill>
                  <a:srgbClr val="232323"/>
                </a:solidFill>
                <a:latin typeface="Verdana"/>
              </a:rPr>
              <a:t>.0</a:t>
            </a:r>
            <a:r>
              <a:rPr lang="sr-Latn-RS" sz="1000" b="0" i="0" u="none" strike="noStrike" spc="0" baseline="0" noProof="0" dirty="0" smtClean="0">
                <a:solidFill>
                  <a:srgbClr val="232323"/>
                </a:solidFill>
                <a:latin typeface="Verdana"/>
              </a:rPr>
              <a:t>4</a:t>
            </a:r>
            <a:r>
              <a:rPr lang="en-US" sz="1000" b="0" i="0" u="none" strike="noStrike" spc="0" baseline="0" noProof="0" dirty="0" smtClean="0">
                <a:solidFill>
                  <a:srgbClr val="232323"/>
                </a:solidFill>
                <a:latin typeface="Verdana"/>
              </a:rPr>
              <a:t>.2014.</a:t>
            </a:r>
            <a:endParaRPr lang="en-US" sz="1000" b="0" i="0" u="none" strike="noStrike" spc="0" baseline="0" noProof="0" dirty="0">
              <a:solidFill>
                <a:srgbClr val="232323"/>
              </a:solidFill>
              <a:latin typeface="Verdana"/>
            </a:endParaRPr>
          </a:p>
        </p:txBody>
      </p:sp>
      <p:sp>
        <p:nvSpPr>
          <p:cNvPr id="15" name="ZoneTexte 16"/>
          <p:cNvSpPr txBox="1"/>
          <p:nvPr userDrawn="1">
            <p:custDataLst>
              <p:tags r:id="rId17"/>
            </p:custDataLst>
          </p:nvPr>
        </p:nvSpPr>
        <p:spPr>
          <a:xfrm>
            <a:off x="4900631" y="6246892"/>
            <a:ext cx="3112172" cy="153888"/>
          </a:xfrm>
          <a:prstGeom prst="rect">
            <a:avLst/>
          </a:prstGeom>
          <a:noFill/>
        </p:spPr>
        <p:txBody>
          <a:bodyPr vert="horz" wrap="square" lIns="0" tIns="0" rIns="0" bIns="0" rtlCol="0">
            <a:spAutoFit/>
          </a:bodyPr>
          <a:lstStyle/>
          <a:p>
            <a:pPr algn="r">
              <a:lnSpc>
                <a:spcPct val="100000"/>
              </a:lnSpc>
              <a:spcBef>
                <a:spcPct val="0"/>
              </a:spcBef>
              <a:spcAft>
                <a:spcPct val="0"/>
              </a:spcAft>
            </a:pPr>
            <a:r>
              <a:rPr lang="en-US" sz="1000" b="0" i="0" u="none" strike="noStrike" spc="0" baseline="0" noProof="0" dirty="0" smtClean="0">
                <a:solidFill>
                  <a:srgbClr val="232323"/>
                </a:solidFill>
                <a:latin typeface="Verdana"/>
              </a:rPr>
              <a:t>Public opinion poll funded by the EU</a:t>
            </a:r>
            <a:endParaRPr lang="en-US" sz="1000" b="0" i="0" u="none" strike="noStrike" spc="0" baseline="0" noProof="0" dirty="0">
              <a:solidFill>
                <a:srgbClr val="232323"/>
              </a:solidFill>
              <a:latin typeface="Verdana"/>
            </a:endParaRPr>
          </a:p>
        </p:txBody>
      </p:sp>
    </p:spTree>
    <p:extLst>
      <p:ext uri="{BB962C8B-B14F-4D97-AF65-F5344CB8AC3E}">
        <p14:creationId xmlns:p14="http://schemas.microsoft.com/office/powerpoint/2010/main" val="216301341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iming>
    <p:tnLst>
      <p:par>
        <p:cTn id="1" dur="indefinite" restart="never" nodeType="tmRoot"/>
      </p:par>
    </p:tnLst>
  </p:timing>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7" name="TextBox 76"/>
          <p:cNvSpPr txBox="1"/>
          <p:nvPr>
            <p:custDataLst>
              <p:tags r:id="rId13"/>
            </p:custDataLst>
          </p:nvPr>
        </p:nvSpPr>
        <p:spPr>
          <a:xfrm>
            <a:off x="1291688" y="6323837"/>
            <a:ext cx="754475" cy="531000"/>
          </a:xfrm>
          <a:prstGeom prst="rect">
            <a:avLst/>
          </a:prstGeom>
          <a:noFill/>
        </p:spPr>
        <p:txBody>
          <a:bodyPr wrap="square" lIns="0" tIns="0" rIns="0" bIns="266400" rtlCol="0" anchor="b">
            <a:noAutofit/>
          </a:bodyPr>
          <a:lstStyle/>
          <a:p>
            <a:r>
              <a:rPr lang="en-AU" sz="750" b="0" dirty="0" smtClean="0">
                <a:solidFill>
                  <a:srgbClr val="333333"/>
                </a:solidFill>
                <a:latin typeface="Verdana"/>
              </a:rPr>
              <a:t>©TNS 2014</a:t>
            </a:r>
            <a:endParaRPr lang="en-AU" sz="750" b="0" dirty="0">
              <a:solidFill>
                <a:srgbClr val="333333"/>
              </a:solidFill>
              <a:latin typeface="Verdana"/>
            </a:endParaRPr>
          </a:p>
        </p:txBody>
      </p:sp>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cxnSp>
        <p:nvCxnSpPr>
          <p:cNvPr id="70" name="Straight Connector 69"/>
          <p:cNvCxnSpPr/>
          <p:nvPr>
            <p:custDataLst>
              <p:tags r:id="rId14"/>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29" name="Picture 2" descr="C:\Users\AndrewA\Desktop\TNS_logo_rgb.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custDataLst>
              <p:tags r:id="rId15"/>
            </p:custDataLst>
          </p:nvPr>
        </p:nvSpPr>
        <p:spPr>
          <a:xfrm>
            <a:off x="1290880" y="6038139"/>
            <a:ext cx="3028726" cy="169277"/>
          </a:xfrm>
          <a:prstGeom prst="rect">
            <a:avLst/>
          </a:prstGeom>
          <a:noFill/>
        </p:spPr>
        <p:txBody>
          <a:bodyPr vert="horz" wrap="square" lIns="0" tIns="0" rIns="0" bIns="0" rtlCol="0">
            <a:spAutoFit/>
          </a:bodyPr>
          <a:lstStyle/>
          <a:p>
            <a:pPr algn="l">
              <a:lnSpc>
                <a:spcPct val="100000"/>
              </a:lnSpc>
              <a:spcBef>
                <a:spcPct val="0"/>
              </a:spcBef>
              <a:spcAft>
                <a:spcPct val="0"/>
              </a:spcAft>
            </a:pPr>
            <a:r>
              <a:rPr lang="en-US" sz="1100" b="1" i="0" u="none" strike="noStrike" spc="0" baseline="0" dirty="0" smtClean="0">
                <a:solidFill>
                  <a:srgbClr val="EC008C"/>
                </a:solidFill>
                <a:latin typeface="Verdana"/>
              </a:rPr>
              <a:t>TNS Medium Gallup</a:t>
            </a:r>
          </a:p>
        </p:txBody>
      </p:sp>
      <p:sp>
        <p:nvSpPr>
          <p:cNvPr id="11" name="Slide Number Placeholder 3"/>
          <p:cNvSpPr>
            <a:spLocks noGrp="1"/>
          </p:cNvSpPr>
          <p:nvPr>
            <p:ph type="sldNum" sz="quarter" idx="4"/>
          </p:nvPr>
        </p:nvSpPr>
        <p:spPr>
          <a:xfrm>
            <a:off x="4320533" y="6323836"/>
            <a:ext cx="505467" cy="252000"/>
          </a:xfrm>
          <a:prstGeom prst="rect">
            <a:avLst/>
          </a:prstGeom>
        </p:spPr>
        <p:txBody>
          <a:bodyPr vert="horz" lIns="0" tIns="0" rIns="0" bIns="0" rtlCol="0" anchor="b">
            <a:noAutofit/>
          </a:bodyPr>
          <a:lstStyle>
            <a:lvl1pPr algn="ctr">
              <a:defRPr sz="750" b="0">
                <a:solidFill>
                  <a:srgbClr val="333333"/>
                </a:solidFill>
                <a:latin typeface="+mn-lt"/>
              </a:defRPr>
            </a:lvl1pPr>
          </a:lstStyle>
          <a:p>
            <a:fld id="{9784CBA3-D598-4B1F-BAA3-EE14B5154290}" type="slidenum">
              <a:rPr lang="en-AU" smtClean="0"/>
              <a:pPr/>
              <a:t>‹#›</a:t>
            </a:fld>
            <a:endParaRPr lang="en-AU" dirty="0"/>
          </a:p>
        </p:txBody>
      </p:sp>
      <p:pic>
        <p:nvPicPr>
          <p:cNvPr id="12" name="Picture 2"/>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8102596" y="6072599"/>
            <a:ext cx="753402" cy="51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ZoneTexte 16"/>
          <p:cNvSpPr txBox="1"/>
          <p:nvPr userDrawn="1">
            <p:custDataLst>
              <p:tags r:id="rId16"/>
            </p:custDataLst>
          </p:nvPr>
        </p:nvSpPr>
        <p:spPr>
          <a:xfrm>
            <a:off x="1290879" y="6252062"/>
            <a:ext cx="3112172" cy="153888"/>
          </a:xfrm>
          <a:prstGeom prst="rect">
            <a:avLst/>
          </a:prstGeom>
          <a:noFill/>
        </p:spPr>
        <p:txBody>
          <a:bodyPr vert="horz" wrap="square" lIns="0" tIns="0" rIns="0" bIns="0" rtlCol="0">
            <a:spAutoFit/>
          </a:bodyPr>
          <a:lstStyle/>
          <a:p>
            <a:pPr algn="l">
              <a:lnSpc>
                <a:spcPct val="100000"/>
              </a:lnSpc>
              <a:spcBef>
                <a:spcPct val="0"/>
              </a:spcBef>
              <a:spcAft>
                <a:spcPct val="0"/>
              </a:spcAft>
            </a:pPr>
            <a:r>
              <a:rPr lang="en-US" sz="1000" b="0" i="0" u="none" strike="noStrike" spc="0" baseline="0" noProof="0" dirty="0" smtClean="0">
                <a:solidFill>
                  <a:srgbClr val="232323"/>
                </a:solidFill>
                <a:latin typeface="Verdana"/>
              </a:rPr>
              <a:t>Public presentation </a:t>
            </a:r>
            <a:r>
              <a:rPr lang="sr-Latn-RS" sz="1000" b="0" i="0" u="none" strike="noStrike" spc="0" baseline="0" noProof="0" dirty="0" smtClean="0">
                <a:solidFill>
                  <a:srgbClr val="232323"/>
                </a:solidFill>
                <a:latin typeface="Verdana"/>
              </a:rPr>
              <a:t>04</a:t>
            </a:r>
            <a:r>
              <a:rPr lang="en-US" sz="1000" b="0" i="0" u="none" strike="noStrike" spc="0" baseline="0" noProof="0" dirty="0" smtClean="0">
                <a:solidFill>
                  <a:srgbClr val="232323"/>
                </a:solidFill>
                <a:latin typeface="Verdana"/>
              </a:rPr>
              <a:t>.0</a:t>
            </a:r>
            <a:r>
              <a:rPr lang="sr-Latn-RS" sz="1000" b="0" i="0" u="none" strike="noStrike" spc="0" baseline="0" noProof="0" dirty="0" smtClean="0">
                <a:solidFill>
                  <a:srgbClr val="232323"/>
                </a:solidFill>
                <a:latin typeface="Verdana"/>
              </a:rPr>
              <a:t>4</a:t>
            </a:r>
            <a:r>
              <a:rPr lang="en-US" sz="1000" b="0" i="0" u="none" strike="noStrike" spc="0" baseline="0" noProof="0" dirty="0" smtClean="0">
                <a:solidFill>
                  <a:srgbClr val="232323"/>
                </a:solidFill>
                <a:latin typeface="Verdana"/>
              </a:rPr>
              <a:t>.2014.</a:t>
            </a:r>
            <a:endParaRPr lang="en-US" sz="1000" b="0" i="0" u="none" strike="noStrike" spc="0" baseline="0" noProof="0" dirty="0">
              <a:solidFill>
                <a:srgbClr val="232323"/>
              </a:solidFill>
              <a:latin typeface="Verdana"/>
            </a:endParaRPr>
          </a:p>
        </p:txBody>
      </p:sp>
      <p:sp>
        <p:nvSpPr>
          <p:cNvPr id="16" name="ZoneTexte 16"/>
          <p:cNvSpPr txBox="1"/>
          <p:nvPr userDrawn="1">
            <p:custDataLst>
              <p:tags r:id="rId17"/>
            </p:custDataLst>
          </p:nvPr>
        </p:nvSpPr>
        <p:spPr>
          <a:xfrm>
            <a:off x="4900631" y="6246892"/>
            <a:ext cx="3112172" cy="153888"/>
          </a:xfrm>
          <a:prstGeom prst="rect">
            <a:avLst/>
          </a:prstGeom>
          <a:noFill/>
        </p:spPr>
        <p:txBody>
          <a:bodyPr vert="horz" wrap="square" lIns="0" tIns="0" rIns="0" bIns="0" rtlCol="0">
            <a:spAutoFit/>
          </a:bodyPr>
          <a:lstStyle/>
          <a:p>
            <a:pPr algn="r">
              <a:lnSpc>
                <a:spcPct val="100000"/>
              </a:lnSpc>
              <a:spcBef>
                <a:spcPct val="0"/>
              </a:spcBef>
              <a:spcAft>
                <a:spcPct val="0"/>
              </a:spcAft>
            </a:pPr>
            <a:r>
              <a:rPr lang="en-US" sz="1000" b="0" i="0" u="none" strike="noStrike" spc="0" baseline="0" noProof="0" dirty="0" smtClean="0">
                <a:solidFill>
                  <a:srgbClr val="232323"/>
                </a:solidFill>
                <a:latin typeface="Verdana"/>
              </a:rPr>
              <a:t>Public opinion poll funded by the EU</a:t>
            </a:r>
            <a:endParaRPr lang="en-US" sz="1000" b="0" i="0" u="none" strike="noStrike" spc="0" baseline="0" noProof="0" dirty="0">
              <a:solidFill>
                <a:srgbClr val="232323"/>
              </a:solidFill>
              <a:latin typeface="Verdana"/>
            </a:endParaRPr>
          </a:p>
        </p:txBody>
      </p:sp>
    </p:spTree>
    <p:extLst>
      <p:ext uri="{BB962C8B-B14F-4D97-AF65-F5344CB8AC3E}">
        <p14:creationId xmlns:p14="http://schemas.microsoft.com/office/powerpoint/2010/main" val="4076205485"/>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iming>
    <p:tnLst>
      <p:par>
        <p:cTn id="1" dur="indefinite" restart="never" nodeType="tmRoot"/>
      </p:par>
    </p:tnLst>
  </p:timing>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2.emf"/><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12.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hart" Target="../charts/chart16.xml"/><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chart" Target="../charts/chart17.xml"/><Relationship Id="rId7" Type="http://schemas.openxmlformats.org/officeDocument/2006/relationships/image" Target="../media/image23.png"/><Relationship Id="rId12"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3.xml"/><Relationship Id="rId6" Type="http://schemas.openxmlformats.org/officeDocument/2006/relationships/image" Target="../media/image22.png"/><Relationship Id="rId11" Type="http://schemas.openxmlformats.org/officeDocument/2006/relationships/image" Target="../media/image26.png"/><Relationship Id="rId5" Type="http://schemas.openxmlformats.org/officeDocument/2006/relationships/image" Target="../media/image21.png"/><Relationship Id="rId10" Type="http://schemas.openxmlformats.org/officeDocument/2006/relationships/image" Target="../media/image19.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1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8" Type="http://schemas.openxmlformats.org/officeDocument/2006/relationships/hyperlink" Target="mailto:Srbobran.brankovic@tnsmediumgallup.co.rs" TargetMode="External"/><Relationship Id="rId3" Type="http://schemas.openxmlformats.org/officeDocument/2006/relationships/tags" Target="../tags/tag36.xml"/><Relationship Id="rId7" Type="http://schemas.openxmlformats.org/officeDocument/2006/relationships/slideLayout" Target="../slideLayouts/slideLayout30.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10" Type="http://schemas.openxmlformats.org/officeDocument/2006/relationships/hyperlink" Target="mailto:Sla&#273;ana.brakus@tnsmediumgallup.co.rs" TargetMode="External"/><Relationship Id="rId4" Type="http://schemas.openxmlformats.org/officeDocument/2006/relationships/tags" Target="../tags/tag37.xml"/><Relationship Id="rId9" Type="http://schemas.openxmlformats.org/officeDocument/2006/relationships/hyperlink" Target="mailto:Bojana.jevtic@tnsmediumgallup.co.r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hart" Target="../charts/chart1.xml"/><Relationship Id="rId1" Type="http://schemas.openxmlformats.org/officeDocument/2006/relationships/slideLayout" Target="../slideLayouts/slideLayout21.xml"/><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Public opinion on the EU and European integrations </a:t>
            </a:r>
            <a:r>
              <a:rPr lang="sr-Latn-RS" dirty="0" smtClean="0"/>
              <a:t/>
            </a:r>
            <a:br>
              <a:rPr lang="sr-Latn-RS" dirty="0" smtClean="0"/>
            </a:br>
            <a:r>
              <a:rPr lang="sr-Latn-RS" dirty="0" smtClean="0"/>
              <a:t>Februar</a:t>
            </a:r>
            <a:r>
              <a:rPr lang="en-US" dirty="0" smtClean="0"/>
              <a:t>y</a:t>
            </a:r>
            <a:r>
              <a:rPr lang="sr-Latn-RS" dirty="0" smtClean="0"/>
              <a:t>, 2014 </a:t>
            </a:r>
            <a:r>
              <a:rPr lang="en-US" dirty="0" smtClean="0"/>
              <a:t/>
            </a:r>
            <a:br>
              <a:rPr lang="en-US" dirty="0" smtClean="0"/>
            </a:br>
            <a:endParaRPr lang="en-AU" sz="2000" dirty="0"/>
          </a:p>
        </p:txBody>
      </p:sp>
    </p:spTree>
    <p:custDataLst>
      <p:tags r:id="rId1"/>
    </p:custDataLst>
    <p:extLst>
      <p:ext uri="{BB962C8B-B14F-4D97-AF65-F5344CB8AC3E}">
        <p14:creationId xmlns:p14="http://schemas.microsoft.com/office/powerpoint/2010/main" val="329834119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Perceptions of Serbia’s position in the accession negotiation process</a:t>
            </a:r>
            <a:endParaRPr lang="en-US"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10</a:t>
            </a:fld>
            <a:endParaRPr lang="en-AU" dirty="0"/>
          </a:p>
        </p:txBody>
      </p:sp>
      <p:graphicFrame>
        <p:nvGraphicFramePr>
          <p:cNvPr id="6" name="Content Placeholder 5"/>
          <p:cNvGraphicFramePr>
            <a:graphicFrameLocks noGrp="1"/>
          </p:cNvGraphicFramePr>
          <p:nvPr>
            <p:ph sz="quarter" idx="11"/>
            <p:extLst>
              <p:ext uri="{D42A27DB-BD31-4B8C-83A1-F6EECF244321}">
                <p14:modId xmlns:p14="http://schemas.microsoft.com/office/powerpoint/2010/main" val="226113430"/>
              </p:ext>
            </p:extLst>
          </p:nvPr>
        </p:nvGraphicFramePr>
        <p:xfrm>
          <a:off x="262375" y="2116358"/>
          <a:ext cx="4019551" cy="338016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15"/>
          </p:nvPr>
        </p:nvSpPr>
        <p:spPr/>
        <p:txBody>
          <a:bodyPr/>
          <a:lstStyle/>
          <a:p>
            <a:r>
              <a:rPr lang="en-US" dirty="0"/>
              <a:t>Almost 60% </a:t>
            </a:r>
            <a:r>
              <a:rPr lang="en-US" dirty="0" smtClean="0"/>
              <a:t>think</a:t>
            </a:r>
            <a:r>
              <a:rPr lang="sr-Latn-RS" dirty="0" smtClean="0"/>
              <a:t>s</a:t>
            </a:r>
            <a:r>
              <a:rPr lang="en-US" dirty="0" smtClean="0"/>
              <a:t> </a:t>
            </a:r>
            <a:r>
              <a:rPr lang="en-US" dirty="0"/>
              <a:t>that Serbia will be in a subordinate position, and that it is not treated fairly  - but treated worse than other countries in region. This is also strongly related to support to the EU accession</a:t>
            </a:r>
            <a:r>
              <a:rPr lang="en-US" dirty="0" smtClean="0"/>
              <a:t>.</a:t>
            </a:r>
            <a:endParaRPr lang="en-US" dirty="0"/>
          </a:p>
        </p:txBody>
      </p:sp>
      <p:graphicFrame>
        <p:nvGraphicFramePr>
          <p:cNvPr id="7" name="Chart 6"/>
          <p:cNvGraphicFramePr/>
          <p:nvPr>
            <p:extLst>
              <p:ext uri="{D42A27DB-BD31-4B8C-83A1-F6EECF244321}">
                <p14:modId xmlns:p14="http://schemas.microsoft.com/office/powerpoint/2010/main" val="2209835823"/>
              </p:ext>
            </p:extLst>
          </p:nvPr>
        </p:nvGraphicFramePr>
        <p:xfrm>
          <a:off x="5029200" y="2113902"/>
          <a:ext cx="3648043" cy="3456636"/>
        </p:xfrm>
        <a:graphic>
          <a:graphicData uri="http://schemas.openxmlformats.org/drawingml/2006/chart">
            <c:chart xmlns:c="http://schemas.openxmlformats.org/drawingml/2006/chart" xmlns:r="http://schemas.openxmlformats.org/officeDocument/2006/relationships" r:id="rId4"/>
          </a:graphicData>
        </a:graphic>
      </p:graphicFrame>
      <p:pic>
        <p:nvPicPr>
          <p:cNvPr id="3074" name="Picture 2" descr="D:\TNS_Brand\PPT Slides\TNS ICONS_PPT\sad guy.e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6895" y="2718613"/>
            <a:ext cx="612499" cy="2376607"/>
          </a:xfrm>
          <a:prstGeom prst="rect">
            <a:avLst/>
          </a:prstGeom>
          <a:noFill/>
          <a:extLst>
            <a:ext uri="{909E8E84-426E-40DD-AFC4-6F175D3DCCD1}">
              <a14:hiddenFill xmlns:a14="http://schemas.microsoft.com/office/drawing/2010/main">
                <a:solidFill>
                  <a:srgbClr val="FFFFFF"/>
                </a:solidFill>
              </a14:hiddenFill>
            </a:ext>
          </a:extLst>
        </p:spPr>
      </p:pic>
      <p:sp>
        <p:nvSpPr>
          <p:cNvPr id="9" name="Oval Callout 8"/>
          <p:cNvSpPr/>
          <p:nvPr/>
        </p:nvSpPr>
        <p:spPr>
          <a:xfrm>
            <a:off x="2867026" y="2423000"/>
            <a:ext cx="1573220" cy="952143"/>
          </a:xfrm>
          <a:prstGeom prst="wedgeEllipseCallout">
            <a:avLst>
              <a:gd name="adj1" fmla="val -30059"/>
              <a:gd name="adj2" fmla="val 69087"/>
            </a:avLst>
          </a:prstGeom>
          <a:solidFill>
            <a:srgbClr val="E6E6E6">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US" sz="1100" dirty="0">
                <a:solidFill>
                  <a:srgbClr val="C00000"/>
                </a:solidFill>
              </a:rPr>
              <a:t>79% </a:t>
            </a:r>
            <a:r>
              <a:rPr lang="en-US" sz="800" b="0" dirty="0">
                <a:solidFill>
                  <a:schemeClr val="tx1"/>
                </a:solidFill>
              </a:rPr>
              <a:t>of those who would vote </a:t>
            </a:r>
            <a:r>
              <a:rPr lang="en-US" sz="800" dirty="0">
                <a:solidFill>
                  <a:schemeClr val="tx1"/>
                </a:solidFill>
              </a:rPr>
              <a:t>AGAINST</a:t>
            </a:r>
            <a:r>
              <a:rPr lang="en-US" sz="800" b="0" dirty="0">
                <a:solidFill>
                  <a:schemeClr val="tx1"/>
                </a:solidFill>
              </a:rPr>
              <a:t> the EU accession </a:t>
            </a:r>
            <a:r>
              <a:rPr lang="en-US" sz="800" b="0" dirty="0" smtClean="0">
                <a:solidFill>
                  <a:schemeClr val="tx1"/>
                </a:solidFill>
              </a:rPr>
              <a:t>believe </a:t>
            </a:r>
            <a:r>
              <a:rPr lang="en-US" sz="800" b="0" dirty="0">
                <a:solidFill>
                  <a:schemeClr val="tx1"/>
                </a:solidFill>
              </a:rPr>
              <a:t>in this</a:t>
            </a:r>
            <a:r>
              <a:rPr lang="en-US" sz="900" b="0" dirty="0">
                <a:solidFill>
                  <a:schemeClr val="tx1"/>
                </a:solidFill>
              </a:rPr>
              <a:t>!</a:t>
            </a:r>
            <a:endParaRPr lang="en-US" sz="900" b="0" dirty="0">
              <a:solidFill>
                <a:schemeClr val="tx1"/>
              </a:solidFill>
            </a:endParaRPr>
          </a:p>
        </p:txBody>
      </p:sp>
      <p:sp>
        <p:nvSpPr>
          <p:cNvPr id="11" name="Oval Callout 10"/>
          <p:cNvSpPr/>
          <p:nvPr/>
        </p:nvSpPr>
        <p:spPr>
          <a:xfrm>
            <a:off x="285750" y="5166011"/>
            <a:ext cx="1952625" cy="584269"/>
          </a:xfrm>
          <a:prstGeom prst="wedgeEllipseCallout">
            <a:avLst>
              <a:gd name="adj1" fmla="val 19656"/>
              <a:gd name="adj2" fmla="val -92725"/>
            </a:avLst>
          </a:prstGeom>
          <a:solidFill>
            <a:srgbClr val="E6E6E6">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en-US" sz="1100" dirty="0">
                <a:solidFill>
                  <a:schemeClr val="accent3"/>
                </a:solidFill>
              </a:rPr>
              <a:t>40% </a:t>
            </a:r>
            <a:r>
              <a:rPr lang="en-US" sz="800" b="0" dirty="0">
                <a:solidFill>
                  <a:schemeClr val="tx1"/>
                </a:solidFill>
              </a:rPr>
              <a:t>of those who would vote</a:t>
            </a:r>
            <a:r>
              <a:rPr lang="en-US" sz="800" dirty="0">
                <a:solidFill>
                  <a:schemeClr val="tx1"/>
                </a:solidFill>
              </a:rPr>
              <a:t> FOR </a:t>
            </a:r>
            <a:r>
              <a:rPr lang="en-US" sz="800" b="0" dirty="0">
                <a:solidFill>
                  <a:schemeClr val="tx1"/>
                </a:solidFill>
              </a:rPr>
              <a:t>the EU accession </a:t>
            </a:r>
            <a:r>
              <a:rPr lang="en-US" sz="800" b="0" dirty="0" smtClean="0">
                <a:solidFill>
                  <a:schemeClr val="tx1"/>
                </a:solidFill>
              </a:rPr>
              <a:t>believe </a:t>
            </a:r>
            <a:r>
              <a:rPr lang="en-US" sz="800" b="0" dirty="0">
                <a:solidFill>
                  <a:schemeClr val="tx1"/>
                </a:solidFill>
              </a:rPr>
              <a:t>in this!</a:t>
            </a:r>
            <a:endParaRPr lang="en-US" sz="800" b="0" dirty="0">
              <a:solidFill>
                <a:schemeClr val="tx1"/>
              </a:solidFill>
            </a:endParaRPr>
          </a:p>
        </p:txBody>
      </p:sp>
    </p:spTree>
    <p:extLst>
      <p:ext uri="{BB962C8B-B14F-4D97-AF65-F5344CB8AC3E}">
        <p14:creationId xmlns:p14="http://schemas.microsoft.com/office/powerpoint/2010/main" val="347301017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2</a:t>
            </a:r>
            <a:endParaRPr lang="en-US" dirty="0"/>
          </a:p>
        </p:txBody>
      </p:sp>
      <p:sp>
        <p:nvSpPr>
          <p:cNvPr id="6" name="Title 5"/>
          <p:cNvSpPr>
            <a:spLocks noGrp="1"/>
          </p:cNvSpPr>
          <p:nvPr>
            <p:ph type="title"/>
          </p:nvPr>
        </p:nvSpPr>
        <p:spPr/>
        <p:txBody>
          <a:bodyPr/>
          <a:lstStyle/>
          <a:p>
            <a:r>
              <a:rPr lang="en-US" dirty="0"/>
              <a:t>Expected changes after the accession </a:t>
            </a:r>
          </a:p>
        </p:txBody>
      </p:sp>
    </p:spTree>
    <p:extLst>
      <p:ext uri="{BB962C8B-B14F-4D97-AF65-F5344CB8AC3E}">
        <p14:creationId xmlns:p14="http://schemas.microsoft.com/office/powerpoint/2010/main" val="182136347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will Serbia join the EU?</a:t>
            </a:r>
            <a:endParaRPr lang="en-US"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12</a:t>
            </a:fld>
            <a:endParaRPr lang="en-AU" dirty="0"/>
          </a:p>
        </p:txBody>
      </p:sp>
      <p:graphicFrame>
        <p:nvGraphicFramePr>
          <p:cNvPr id="6" name="Content Placeholder 5"/>
          <p:cNvGraphicFramePr>
            <a:graphicFrameLocks noGrp="1"/>
          </p:cNvGraphicFramePr>
          <p:nvPr>
            <p:ph sz="quarter" idx="11"/>
            <p:extLst>
              <p:ext uri="{D42A27DB-BD31-4B8C-83A1-F6EECF244321}">
                <p14:modId xmlns:p14="http://schemas.microsoft.com/office/powerpoint/2010/main" val="2238129912"/>
              </p:ext>
            </p:extLst>
          </p:nvPr>
        </p:nvGraphicFramePr>
        <p:xfrm>
          <a:off x="209551" y="2066925"/>
          <a:ext cx="4171950" cy="363212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quarter" idx="15"/>
          </p:nvPr>
        </p:nvSpPr>
        <p:spPr/>
        <p:txBody>
          <a:bodyPr/>
          <a:lstStyle/>
          <a:p>
            <a:r>
              <a:rPr lang="sr-Latn-RS" dirty="0" smtClean="0"/>
              <a:t>Around </a:t>
            </a:r>
            <a:r>
              <a:rPr lang="sr-Latn-RS" dirty="0" smtClean="0"/>
              <a:t>50</a:t>
            </a:r>
            <a:r>
              <a:rPr lang="sr-Latn-RS" dirty="0" smtClean="0"/>
              <a:t>% of citizens believe that Serbia will join the EU in next 10 years of earlier, while 21% thinks that it will never happen. Demography and level of information about the EU are </a:t>
            </a:r>
            <a:r>
              <a:rPr lang="en-US" dirty="0" smtClean="0"/>
              <a:t>co</a:t>
            </a:r>
            <a:r>
              <a:rPr lang="sr-Latn-RS" dirty="0" smtClean="0"/>
              <a:t>related </a:t>
            </a:r>
            <a:r>
              <a:rPr lang="en-US" dirty="0" smtClean="0"/>
              <a:t>with</a:t>
            </a:r>
            <a:r>
              <a:rPr lang="sr-Latn-RS" dirty="0" smtClean="0"/>
              <a:t> these expectations.  </a:t>
            </a:r>
            <a:endParaRPr lang="en-US" dirty="0"/>
          </a:p>
        </p:txBody>
      </p:sp>
      <p:sp>
        <p:nvSpPr>
          <p:cNvPr id="8" name="Rectangle 7"/>
          <p:cNvSpPr/>
          <p:nvPr/>
        </p:nvSpPr>
        <p:spPr>
          <a:xfrm>
            <a:off x="6057899" y="2276474"/>
            <a:ext cx="2790825" cy="3171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0" dirty="0" smtClean="0">
                <a:solidFill>
                  <a:schemeClr val="tx1">
                    <a:lumMod val="85000"/>
                    <a:lumOff val="15000"/>
                  </a:schemeClr>
                </a:solidFill>
              </a:rPr>
              <a:t>Most </a:t>
            </a:r>
            <a:r>
              <a:rPr lang="en-US" sz="1200" b="0" dirty="0">
                <a:solidFill>
                  <a:schemeClr val="tx1">
                    <a:lumMod val="85000"/>
                    <a:lumOff val="15000"/>
                  </a:schemeClr>
                </a:solidFill>
              </a:rPr>
              <a:t>hopeful are the supporters of accession: citizens </a:t>
            </a:r>
            <a:r>
              <a:rPr lang="sr-Latn-RS" sz="1200" b="0" dirty="0" smtClean="0">
                <a:solidFill>
                  <a:schemeClr val="tx1">
                    <a:lumMod val="85000"/>
                    <a:lumOff val="15000"/>
                  </a:schemeClr>
                </a:solidFill>
              </a:rPr>
              <a:t>under</a:t>
            </a:r>
            <a:r>
              <a:rPr lang="en-US" sz="1200" b="0" dirty="0" smtClean="0">
                <a:solidFill>
                  <a:schemeClr val="tx1">
                    <a:lumMod val="85000"/>
                    <a:lumOff val="15000"/>
                  </a:schemeClr>
                </a:solidFill>
              </a:rPr>
              <a:t> </a:t>
            </a:r>
            <a:r>
              <a:rPr lang="en-US" sz="1200" b="0" dirty="0">
                <a:solidFill>
                  <a:schemeClr val="tx1">
                    <a:lumMod val="85000"/>
                    <a:lumOff val="15000"/>
                  </a:schemeClr>
                </a:solidFill>
              </a:rPr>
              <a:t>54 </a:t>
            </a:r>
            <a:r>
              <a:rPr lang="en-US" sz="1200" b="0" dirty="0" err="1">
                <a:solidFill>
                  <a:schemeClr val="tx1">
                    <a:lumMod val="85000"/>
                    <a:lumOff val="15000"/>
                  </a:schemeClr>
                </a:solidFill>
              </a:rPr>
              <a:t>y.o</a:t>
            </a:r>
            <a:r>
              <a:rPr lang="en-US" sz="1200" b="0" dirty="0">
                <a:solidFill>
                  <a:schemeClr val="tx1">
                    <a:lumMod val="85000"/>
                    <a:lumOff val="15000"/>
                  </a:schemeClr>
                </a:solidFill>
              </a:rPr>
              <a:t>, people with secondary and higher </a:t>
            </a:r>
            <a:r>
              <a:rPr lang="en-US" sz="1200" b="0" dirty="0" smtClean="0">
                <a:solidFill>
                  <a:schemeClr val="tx1">
                    <a:lumMod val="85000"/>
                    <a:lumOff val="15000"/>
                  </a:schemeClr>
                </a:solidFill>
              </a:rPr>
              <a:t>education</a:t>
            </a:r>
            <a:r>
              <a:rPr lang="sr-Latn-RS" sz="1200" b="0" dirty="0" smtClean="0">
                <a:solidFill>
                  <a:schemeClr val="tx1">
                    <a:lumMod val="85000"/>
                    <a:lumOff val="15000"/>
                  </a:schemeClr>
                </a:solidFill>
              </a:rPr>
              <a:t>, students, those who believe that are well informed about the EU.</a:t>
            </a:r>
            <a:endParaRPr lang="sr-Latn-RS" sz="1200" b="0" dirty="0" smtClean="0">
              <a:solidFill>
                <a:schemeClr val="tx1">
                  <a:lumMod val="85000"/>
                  <a:lumOff val="15000"/>
                </a:schemeClr>
              </a:solidFill>
            </a:endParaRPr>
          </a:p>
          <a:p>
            <a:endParaRPr lang="sr-Latn-RS" sz="1200" b="0" dirty="0" smtClean="0">
              <a:solidFill>
                <a:schemeClr val="tx1">
                  <a:lumMod val="85000"/>
                  <a:lumOff val="15000"/>
                </a:schemeClr>
              </a:solidFill>
            </a:endParaRPr>
          </a:p>
          <a:p>
            <a:endParaRPr lang="sr-Latn-RS" sz="1200" b="0" dirty="0" smtClean="0">
              <a:solidFill>
                <a:schemeClr val="tx1">
                  <a:lumMod val="85000"/>
                  <a:lumOff val="15000"/>
                </a:schemeClr>
              </a:solidFill>
            </a:endParaRPr>
          </a:p>
          <a:p>
            <a:endParaRPr lang="sr-Latn-RS" sz="1200" b="0" dirty="0">
              <a:solidFill>
                <a:schemeClr val="tx1">
                  <a:lumMod val="85000"/>
                  <a:lumOff val="15000"/>
                </a:schemeClr>
              </a:solidFill>
            </a:endParaRPr>
          </a:p>
          <a:p>
            <a:r>
              <a:rPr lang="sr-Latn-RS" sz="1200" b="0" dirty="0">
                <a:solidFill>
                  <a:srgbClr val="333333"/>
                </a:solidFill>
              </a:rPr>
              <a:t>Most doubtful are people older than 54 y.o, with primary education, in rural areas</a:t>
            </a:r>
            <a:r>
              <a:rPr lang="en-US" sz="1200" b="0" dirty="0">
                <a:solidFill>
                  <a:srgbClr val="333333"/>
                </a:solidFill>
              </a:rPr>
              <a:t>, opponents of the </a:t>
            </a:r>
            <a:r>
              <a:rPr lang="en-US" sz="1200" b="0" dirty="0" smtClean="0">
                <a:solidFill>
                  <a:srgbClr val="333333"/>
                </a:solidFill>
              </a:rPr>
              <a:t>accession</a:t>
            </a:r>
            <a:r>
              <a:rPr lang="sr-Latn-RS" sz="1200" b="0" dirty="0" smtClean="0">
                <a:solidFill>
                  <a:srgbClr val="333333"/>
                </a:solidFill>
              </a:rPr>
              <a:t>, who believe that are not well informed about the EU.</a:t>
            </a:r>
            <a:endParaRPr lang="sr-Latn-RS" sz="1200" b="0" dirty="0">
              <a:solidFill>
                <a:srgbClr val="333333"/>
              </a:solidFill>
            </a:endParaRPr>
          </a:p>
          <a:p>
            <a:endParaRPr lang="en-US" sz="1200" b="0" dirty="0"/>
          </a:p>
        </p:txBody>
      </p:sp>
      <p:grpSp>
        <p:nvGrpSpPr>
          <p:cNvPr id="7" name="Group 37"/>
          <p:cNvGrpSpPr>
            <a:grpSpLocks noChangeAspect="1"/>
          </p:cNvGrpSpPr>
          <p:nvPr/>
        </p:nvGrpSpPr>
        <p:grpSpPr bwMode="auto">
          <a:xfrm>
            <a:off x="4852987" y="2527301"/>
            <a:ext cx="776287" cy="774700"/>
            <a:chOff x="3265" y="1671"/>
            <a:chExt cx="489" cy="488"/>
          </a:xfrm>
        </p:grpSpPr>
        <p:sp>
          <p:nvSpPr>
            <p:cNvPr id="9" name="AutoShape 36"/>
            <p:cNvSpPr>
              <a:spLocks noChangeAspect="1" noChangeArrowheads="1" noTextEdit="1"/>
            </p:cNvSpPr>
            <p:nvPr/>
          </p:nvSpPr>
          <p:spPr bwMode="auto">
            <a:xfrm>
              <a:off x="3265" y="1671"/>
              <a:ext cx="489"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38"/>
            <p:cNvSpPr>
              <a:spLocks noEditPoints="1"/>
            </p:cNvSpPr>
            <p:nvPr/>
          </p:nvSpPr>
          <p:spPr bwMode="auto">
            <a:xfrm>
              <a:off x="3265" y="1671"/>
              <a:ext cx="491" cy="490"/>
            </a:xfrm>
            <a:custGeom>
              <a:avLst/>
              <a:gdLst>
                <a:gd name="T0" fmla="*/ 104 w 208"/>
                <a:gd name="T1" fmla="*/ 208 h 208"/>
                <a:gd name="T2" fmla="*/ 0 w 208"/>
                <a:gd name="T3" fmla="*/ 104 h 208"/>
                <a:gd name="T4" fmla="*/ 104 w 208"/>
                <a:gd name="T5" fmla="*/ 0 h 208"/>
                <a:gd name="T6" fmla="*/ 208 w 208"/>
                <a:gd name="T7" fmla="*/ 104 h 208"/>
                <a:gd name="T8" fmla="*/ 104 w 208"/>
                <a:gd name="T9" fmla="*/ 208 h 208"/>
                <a:gd name="T10" fmla="*/ 104 w 208"/>
                <a:gd name="T11" fmla="*/ 18 h 208"/>
                <a:gd name="T12" fmla="*/ 18 w 208"/>
                <a:gd name="T13" fmla="*/ 104 h 208"/>
                <a:gd name="T14" fmla="*/ 104 w 208"/>
                <a:gd name="T15" fmla="*/ 190 h 208"/>
                <a:gd name="T16" fmla="*/ 191 w 208"/>
                <a:gd name="T17" fmla="*/ 104 h 208"/>
                <a:gd name="T18" fmla="*/ 104 w 208"/>
                <a:gd name="T19" fmla="*/ 1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08">
                  <a:moveTo>
                    <a:pt x="104" y="208"/>
                  </a:moveTo>
                  <a:cubicBezTo>
                    <a:pt x="47" y="208"/>
                    <a:pt x="0" y="161"/>
                    <a:pt x="0" y="104"/>
                  </a:cubicBezTo>
                  <a:cubicBezTo>
                    <a:pt x="0" y="47"/>
                    <a:pt x="47" y="0"/>
                    <a:pt x="104" y="0"/>
                  </a:cubicBezTo>
                  <a:cubicBezTo>
                    <a:pt x="162" y="0"/>
                    <a:pt x="208" y="47"/>
                    <a:pt x="208" y="104"/>
                  </a:cubicBezTo>
                  <a:cubicBezTo>
                    <a:pt x="208" y="161"/>
                    <a:pt x="162" y="208"/>
                    <a:pt x="104" y="208"/>
                  </a:cubicBezTo>
                  <a:close/>
                  <a:moveTo>
                    <a:pt x="104" y="18"/>
                  </a:moveTo>
                  <a:cubicBezTo>
                    <a:pt x="56" y="18"/>
                    <a:pt x="18" y="56"/>
                    <a:pt x="18" y="104"/>
                  </a:cubicBezTo>
                  <a:cubicBezTo>
                    <a:pt x="18" y="152"/>
                    <a:pt x="56" y="190"/>
                    <a:pt x="104" y="190"/>
                  </a:cubicBezTo>
                  <a:cubicBezTo>
                    <a:pt x="152" y="190"/>
                    <a:pt x="191" y="152"/>
                    <a:pt x="191" y="104"/>
                  </a:cubicBezTo>
                  <a:cubicBezTo>
                    <a:pt x="191" y="56"/>
                    <a:pt x="152" y="18"/>
                    <a:pt x="104" y="18"/>
                  </a:cubicBezTo>
                  <a:close/>
                </a:path>
              </a:pathLst>
            </a:custGeom>
            <a:solidFill>
              <a:srgbClr val="145D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39"/>
            <p:cNvSpPr>
              <a:spLocks/>
            </p:cNvSpPr>
            <p:nvPr/>
          </p:nvSpPr>
          <p:spPr bwMode="auto">
            <a:xfrm>
              <a:off x="3367" y="1742"/>
              <a:ext cx="158" cy="188"/>
            </a:xfrm>
            <a:custGeom>
              <a:avLst/>
              <a:gdLst>
                <a:gd name="T0" fmla="*/ 55 w 67"/>
                <a:gd name="T1" fmla="*/ 0 h 80"/>
                <a:gd name="T2" fmla="*/ 55 w 67"/>
                <a:gd name="T3" fmla="*/ 68 h 80"/>
                <a:gd name="T4" fmla="*/ 0 w 67"/>
                <a:gd name="T5" fmla="*/ 68 h 80"/>
                <a:gd name="T6" fmla="*/ 0 w 67"/>
                <a:gd name="T7" fmla="*/ 80 h 80"/>
                <a:gd name="T8" fmla="*/ 61 w 67"/>
                <a:gd name="T9" fmla="*/ 80 h 80"/>
                <a:gd name="T10" fmla="*/ 67 w 67"/>
                <a:gd name="T11" fmla="*/ 74 h 80"/>
                <a:gd name="T12" fmla="*/ 67 w 67"/>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67" h="80">
                  <a:moveTo>
                    <a:pt x="55" y="0"/>
                  </a:moveTo>
                  <a:cubicBezTo>
                    <a:pt x="55" y="68"/>
                    <a:pt x="55" y="68"/>
                    <a:pt x="55" y="68"/>
                  </a:cubicBezTo>
                  <a:cubicBezTo>
                    <a:pt x="0" y="68"/>
                    <a:pt x="0" y="68"/>
                    <a:pt x="0" y="68"/>
                  </a:cubicBezTo>
                  <a:cubicBezTo>
                    <a:pt x="0" y="80"/>
                    <a:pt x="0" y="80"/>
                    <a:pt x="0" y="80"/>
                  </a:cubicBezTo>
                  <a:cubicBezTo>
                    <a:pt x="61" y="80"/>
                    <a:pt x="61" y="80"/>
                    <a:pt x="61" y="80"/>
                  </a:cubicBezTo>
                  <a:cubicBezTo>
                    <a:pt x="64" y="80"/>
                    <a:pt x="67" y="77"/>
                    <a:pt x="67" y="74"/>
                  </a:cubicBezTo>
                  <a:cubicBezTo>
                    <a:pt x="67" y="0"/>
                    <a:pt x="67" y="0"/>
                    <a:pt x="67" y="0"/>
                  </a:cubicBezTo>
                </a:path>
              </a:pathLst>
            </a:custGeom>
            <a:solidFill>
              <a:srgbClr val="79D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37"/>
          <p:cNvGrpSpPr>
            <a:grpSpLocks noChangeAspect="1"/>
          </p:cNvGrpSpPr>
          <p:nvPr/>
        </p:nvGrpSpPr>
        <p:grpSpPr bwMode="auto">
          <a:xfrm>
            <a:off x="4852986" y="4292600"/>
            <a:ext cx="776287" cy="774700"/>
            <a:chOff x="3265" y="1671"/>
            <a:chExt cx="489" cy="488"/>
          </a:xfrm>
        </p:grpSpPr>
        <p:sp>
          <p:nvSpPr>
            <p:cNvPr id="13" name="AutoShape 36"/>
            <p:cNvSpPr>
              <a:spLocks noChangeAspect="1" noChangeArrowheads="1" noTextEdit="1"/>
            </p:cNvSpPr>
            <p:nvPr/>
          </p:nvSpPr>
          <p:spPr bwMode="auto">
            <a:xfrm>
              <a:off x="3265" y="1671"/>
              <a:ext cx="489"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38"/>
            <p:cNvSpPr>
              <a:spLocks noEditPoints="1"/>
            </p:cNvSpPr>
            <p:nvPr/>
          </p:nvSpPr>
          <p:spPr bwMode="auto">
            <a:xfrm>
              <a:off x="3265" y="1671"/>
              <a:ext cx="491" cy="490"/>
            </a:xfrm>
            <a:custGeom>
              <a:avLst/>
              <a:gdLst>
                <a:gd name="T0" fmla="*/ 104 w 208"/>
                <a:gd name="T1" fmla="*/ 208 h 208"/>
                <a:gd name="T2" fmla="*/ 0 w 208"/>
                <a:gd name="T3" fmla="*/ 104 h 208"/>
                <a:gd name="T4" fmla="*/ 104 w 208"/>
                <a:gd name="T5" fmla="*/ 0 h 208"/>
                <a:gd name="T6" fmla="*/ 208 w 208"/>
                <a:gd name="T7" fmla="*/ 104 h 208"/>
                <a:gd name="T8" fmla="*/ 104 w 208"/>
                <a:gd name="T9" fmla="*/ 208 h 208"/>
                <a:gd name="T10" fmla="*/ 104 w 208"/>
                <a:gd name="T11" fmla="*/ 18 h 208"/>
                <a:gd name="T12" fmla="*/ 18 w 208"/>
                <a:gd name="T13" fmla="*/ 104 h 208"/>
                <a:gd name="T14" fmla="*/ 104 w 208"/>
                <a:gd name="T15" fmla="*/ 190 h 208"/>
                <a:gd name="T16" fmla="*/ 191 w 208"/>
                <a:gd name="T17" fmla="*/ 104 h 208"/>
                <a:gd name="T18" fmla="*/ 104 w 208"/>
                <a:gd name="T19" fmla="*/ 1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08">
                  <a:moveTo>
                    <a:pt x="104" y="208"/>
                  </a:moveTo>
                  <a:cubicBezTo>
                    <a:pt x="47" y="208"/>
                    <a:pt x="0" y="161"/>
                    <a:pt x="0" y="104"/>
                  </a:cubicBezTo>
                  <a:cubicBezTo>
                    <a:pt x="0" y="47"/>
                    <a:pt x="47" y="0"/>
                    <a:pt x="104" y="0"/>
                  </a:cubicBezTo>
                  <a:cubicBezTo>
                    <a:pt x="162" y="0"/>
                    <a:pt x="208" y="47"/>
                    <a:pt x="208" y="104"/>
                  </a:cubicBezTo>
                  <a:cubicBezTo>
                    <a:pt x="208" y="161"/>
                    <a:pt x="162" y="208"/>
                    <a:pt x="104" y="208"/>
                  </a:cubicBezTo>
                  <a:close/>
                  <a:moveTo>
                    <a:pt x="104" y="18"/>
                  </a:moveTo>
                  <a:cubicBezTo>
                    <a:pt x="56" y="18"/>
                    <a:pt x="18" y="56"/>
                    <a:pt x="18" y="104"/>
                  </a:cubicBezTo>
                  <a:cubicBezTo>
                    <a:pt x="18" y="152"/>
                    <a:pt x="56" y="190"/>
                    <a:pt x="104" y="190"/>
                  </a:cubicBezTo>
                  <a:cubicBezTo>
                    <a:pt x="152" y="190"/>
                    <a:pt x="191" y="152"/>
                    <a:pt x="191" y="104"/>
                  </a:cubicBezTo>
                  <a:cubicBezTo>
                    <a:pt x="191" y="56"/>
                    <a:pt x="152" y="18"/>
                    <a:pt x="104" y="18"/>
                  </a:cubicBezTo>
                  <a:close/>
                </a:path>
              </a:pathLst>
            </a:custGeom>
            <a:solidFill>
              <a:srgbClr val="940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39"/>
            <p:cNvSpPr>
              <a:spLocks/>
            </p:cNvSpPr>
            <p:nvPr/>
          </p:nvSpPr>
          <p:spPr bwMode="auto">
            <a:xfrm>
              <a:off x="3367" y="1742"/>
              <a:ext cx="158" cy="188"/>
            </a:xfrm>
            <a:custGeom>
              <a:avLst/>
              <a:gdLst>
                <a:gd name="T0" fmla="*/ 55 w 67"/>
                <a:gd name="T1" fmla="*/ 0 h 80"/>
                <a:gd name="T2" fmla="*/ 55 w 67"/>
                <a:gd name="T3" fmla="*/ 68 h 80"/>
                <a:gd name="T4" fmla="*/ 0 w 67"/>
                <a:gd name="T5" fmla="*/ 68 h 80"/>
                <a:gd name="T6" fmla="*/ 0 w 67"/>
                <a:gd name="T7" fmla="*/ 80 h 80"/>
                <a:gd name="T8" fmla="*/ 61 w 67"/>
                <a:gd name="T9" fmla="*/ 80 h 80"/>
                <a:gd name="T10" fmla="*/ 67 w 67"/>
                <a:gd name="T11" fmla="*/ 74 h 80"/>
                <a:gd name="T12" fmla="*/ 67 w 67"/>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67" h="80">
                  <a:moveTo>
                    <a:pt x="55" y="0"/>
                  </a:moveTo>
                  <a:cubicBezTo>
                    <a:pt x="55" y="68"/>
                    <a:pt x="55" y="68"/>
                    <a:pt x="55" y="68"/>
                  </a:cubicBezTo>
                  <a:cubicBezTo>
                    <a:pt x="0" y="68"/>
                    <a:pt x="0" y="68"/>
                    <a:pt x="0" y="68"/>
                  </a:cubicBezTo>
                  <a:cubicBezTo>
                    <a:pt x="0" y="80"/>
                    <a:pt x="0" y="80"/>
                    <a:pt x="0" y="80"/>
                  </a:cubicBezTo>
                  <a:cubicBezTo>
                    <a:pt x="61" y="80"/>
                    <a:pt x="61" y="80"/>
                    <a:pt x="61" y="80"/>
                  </a:cubicBezTo>
                  <a:cubicBezTo>
                    <a:pt x="64" y="80"/>
                    <a:pt x="67" y="77"/>
                    <a:pt x="67" y="74"/>
                  </a:cubicBezTo>
                  <a:cubicBezTo>
                    <a:pt x="67" y="0"/>
                    <a:pt x="67" y="0"/>
                    <a:pt x="67" y="0"/>
                  </a:cubicBez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1570223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Does membership bring </a:t>
            </a:r>
            <a:r>
              <a:rPr lang="en-US" dirty="0" smtClean="0"/>
              <a:t>more advantages </a:t>
            </a:r>
            <a:r>
              <a:rPr lang="en-US" dirty="0"/>
              <a:t>or disadvantages?</a:t>
            </a:r>
            <a:endParaRPr lang="en-US" dirty="0"/>
          </a:p>
        </p:txBody>
      </p:sp>
      <p:sp>
        <p:nvSpPr>
          <p:cNvPr id="6" name="Text Placeholder 5"/>
          <p:cNvSpPr>
            <a:spLocks noGrp="1"/>
          </p:cNvSpPr>
          <p:nvPr>
            <p:ph type="body" sz="quarter" idx="15"/>
          </p:nvPr>
        </p:nvSpPr>
        <p:spPr/>
        <p:txBody>
          <a:bodyPr/>
          <a:lstStyle/>
          <a:p>
            <a:r>
              <a:rPr lang="en-US" dirty="0"/>
              <a:t>The citizens of Serbia are more likely to perceive </a:t>
            </a:r>
            <a:r>
              <a:rPr lang="en-US" dirty="0" smtClean="0"/>
              <a:t>benefits </a:t>
            </a:r>
            <a:r>
              <a:rPr lang="en-US" dirty="0"/>
              <a:t>for others (citizens of </a:t>
            </a:r>
            <a:r>
              <a:rPr lang="en-US" dirty="0" smtClean="0"/>
              <a:t>Member </a:t>
            </a:r>
            <a:r>
              <a:rPr lang="en-US" dirty="0"/>
              <a:t>States or Serbia </a:t>
            </a:r>
            <a:r>
              <a:rPr lang="en-US" dirty="0" smtClean="0"/>
              <a:t>itself) </a:t>
            </a:r>
            <a:r>
              <a:rPr lang="en-US" dirty="0"/>
              <a:t>- nearly 20% </a:t>
            </a:r>
            <a:r>
              <a:rPr lang="en-US" dirty="0" smtClean="0"/>
              <a:t>does </a:t>
            </a:r>
            <a:r>
              <a:rPr lang="en-US" dirty="0"/>
              <a:t>not know what </a:t>
            </a:r>
            <a:r>
              <a:rPr lang="en-US" dirty="0" smtClean="0"/>
              <a:t>to expect personally from the EU membership.</a:t>
            </a:r>
            <a:endParaRPr lang="sr-Latn-RS" dirty="0"/>
          </a:p>
        </p:txBody>
      </p:sp>
      <p:sp>
        <p:nvSpPr>
          <p:cNvPr id="14" name="Slide Number Placeholder 2"/>
          <p:cNvSpPr>
            <a:spLocks noGrp="1"/>
          </p:cNvSpPr>
          <p:nvPr>
            <p:ph type="sldNum" sz="quarter" idx="10"/>
          </p:nvPr>
        </p:nvSpPr>
        <p:spPr>
          <a:xfrm>
            <a:off x="8349607" y="6323838"/>
            <a:ext cx="505467" cy="252000"/>
          </a:xfrm>
        </p:spPr>
        <p:txBody>
          <a:bodyPr/>
          <a:lstStyle/>
          <a:p>
            <a:fld id="{9784CBA3-D598-4B1F-BAA3-EE14B5154290}" type="slidenum">
              <a:rPr lang="en-AU" smtClean="0"/>
              <a:pPr/>
              <a:t>13</a:t>
            </a:fld>
            <a:endParaRPr lang="en-AU" dirty="0"/>
          </a:p>
        </p:txBody>
      </p:sp>
      <p:graphicFrame>
        <p:nvGraphicFramePr>
          <p:cNvPr id="9" name="Content Placeholder 8"/>
          <p:cNvGraphicFramePr>
            <a:graphicFrameLocks noGrp="1"/>
          </p:cNvGraphicFramePr>
          <p:nvPr>
            <p:ph sz="quarter" idx="11"/>
            <p:extLst>
              <p:ext uri="{D42A27DB-BD31-4B8C-83A1-F6EECF244321}">
                <p14:modId xmlns:p14="http://schemas.microsoft.com/office/powerpoint/2010/main" val="1797162352"/>
              </p:ext>
            </p:extLst>
          </p:nvPr>
        </p:nvGraphicFramePr>
        <p:xfrm>
          <a:off x="285750" y="1898513"/>
          <a:ext cx="8569325" cy="312116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7"/>
          <p:cNvGrpSpPr>
            <a:grpSpLocks noChangeAspect="1"/>
          </p:cNvGrpSpPr>
          <p:nvPr/>
        </p:nvGrpSpPr>
        <p:grpSpPr bwMode="auto">
          <a:xfrm>
            <a:off x="7928178" y="2520930"/>
            <a:ext cx="844143" cy="844143"/>
            <a:chOff x="4224" y="936"/>
            <a:chExt cx="1608" cy="1608"/>
          </a:xfrm>
        </p:grpSpPr>
        <p:sp>
          <p:nvSpPr>
            <p:cNvPr id="3" name="AutoShape 6"/>
            <p:cNvSpPr>
              <a:spLocks noChangeAspect="1" noChangeArrowheads="1" noTextEdit="1"/>
            </p:cNvSpPr>
            <p:nvPr/>
          </p:nvSpPr>
          <p:spPr bwMode="auto">
            <a:xfrm>
              <a:off x="4224" y="936"/>
              <a:ext cx="1608"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Freeform 8"/>
            <p:cNvSpPr>
              <a:spLocks/>
            </p:cNvSpPr>
            <p:nvPr/>
          </p:nvSpPr>
          <p:spPr bwMode="auto">
            <a:xfrm>
              <a:off x="4224" y="938"/>
              <a:ext cx="1606" cy="1606"/>
            </a:xfrm>
            <a:custGeom>
              <a:avLst/>
              <a:gdLst>
                <a:gd name="T0" fmla="*/ 1606 w 1606"/>
                <a:gd name="T1" fmla="*/ 1606 h 1606"/>
                <a:gd name="T2" fmla="*/ 0 w 1606"/>
                <a:gd name="T3" fmla="*/ 1606 h 1606"/>
                <a:gd name="T4" fmla="*/ 0 w 1606"/>
                <a:gd name="T5" fmla="*/ 0 h 1606"/>
                <a:gd name="T6" fmla="*/ 1606 w 1606"/>
                <a:gd name="T7" fmla="*/ 0 h 1606"/>
                <a:gd name="T8" fmla="*/ 1606 w 1606"/>
                <a:gd name="T9" fmla="*/ 1606 h 1606"/>
                <a:gd name="T10" fmla="*/ 1606 w 1606"/>
                <a:gd name="T11" fmla="*/ 1606 h 1606"/>
              </a:gdLst>
              <a:ahLst/>
              <a:cxnLst>
                <a:cxn ang="0">
                  <a:pos x="T0" y="T1"/>
                </a:cxn>
                <a:cxn ang="0">
                  <a:pos x="T2" y="T3"/>
                </a:cxn>
                <a:cxn ang="0">
                  <a:pos x="T4" y="T5"/>
                </a:cxn>
                <a:cxn ang="0">
                  <a:pos x="T6" y="T7"/>
                </a:cxn>
                <a:cxn ang="0">
                  <a:pos x="T8" y="T9"/>
                </a:cxn>
                <a:cxn ang="0">
                  <a:pos x="T10" y="T11"/>
                </a:cxn>
              </a:cxnLst>
              <a:rect l="0" t="0" r="r" b="b"/>
              <a:pathLst>
                <a:path w="1606" h="1606">
                  <a:moveTo>
                    <a:pt x="1606" y="1606"/>
                  </a:moveTo>
                  <a:lnTo>
                    <a:pt x="0" y="1606"/>
                  </a:lnTo>
                  <a:lnTo>
                    <a:pt x="0" y="0"/>
                  </a:lnTo>
                  <a:lnTo>
                    <a:pt x="1606" y="0"/>
                  </a:lnTo>
                  <a:lnTo>
                    <a:pt x="1606" y="1606"/>
                  </a:lnTo>
                  <a:lnTo>
                    <a:pt x="1606" y="1606"/>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Freeform 9"/>
            <p:cNvSpPr>
              <a:spLocks/>
            </p:cNvSpPr>
            <p:nvPr/>
          </p:nvSpPr>
          <p:spPr bwMode="auto">
            <a:xfrm>
              <a:off x="4462" y="1713"/>
              <a:ext cx="768" cy="590"/>
            </a:xfrm>
            <a:custGeom>
              <a:avLst/>
              <a:gdLst>
                <a:gd name="T0" fmla="*/ 75 w 325"/>
                <a:gd name="T1" fmla="*/ 0 h 250"/>
                <a:gd name="T2" fmla="*/ 0 w 325"/>
                <a:gd name="T3" fmla="*/ 75 h 250"/>
                <a:gd name="T4" fmla="*/ 0 w 325"/>
                <a:gd name="T5" fmla="*/ 250 h 250"/>
                <a:gd name="T6" fmla="*/ 50 w 325"/>
                <a:gd name="T7" fmla="*/ 250 h 250"/>
                <a:gd name="T8" fmla="*/ 50 w 325"/>
                <a:gd name="T9" fmla="*/ 88 h 250"/>
                <a:gd name="T10" fmla="*/ 75 w 325"/>
                <a:gd name="T11" fmla="*/ 88 h 250"/>
                <a:gd name="T12" fmla="*/ 75 w 325"/>
                <a:gd name="T13" fmla="*/ 250 h 250"/>
                <a:gd name="T14" fmla="*/ 250 w 325"/>
                <a:gd name="T15" fmla="*/ 250 h 250"/>
                <a:gd name="T16" fmla="*/ 250 w 325"/>
                <a:gd name="T17" fmla="*/ 88 h 250"/>
                <a:gd name="T18" fmla="*/ 275 w 325"/>
                <a:gd name="T19" fmla="*/ 88 h 250"/>
                <a:gd name="T20" fmla="*/ 275 w 325"/>
                <a:gd name="T21" fmla="*/ 250 h 250"/>
                <a:gd name="T22" fmla="*/ 325 w 325"/>
                <a:gd name="T23" fmla="*/ 250 h 250"/>
                <a:gd name="T24" fmla="*/ 325 w 325"/>
                <a:gd name="T25" fmla="*/ 75 h 250"/>
                <a:gd name="T26" fmla="*/ 250 w 325"/>
                <a:gd name="T27" fmla="*/ 0 h 250"/>
                <a:gd name="T28" fmla="*/ 75 w 325"/>
                <a:gd name="T2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5" h="250">
                  <a:moveTo>
                    <a:pt x="75" y="0"/>
                  </a:moveTo>
                  <a:cubicBezTo>
                    <a:pt x="75" y="0"/>
                    <a:pt x="0" y="0"/>
                    <a:pt x="0" y="75"/>
                  </a:cubicBezTo>
                  <a:cubicBezTo>
                    <a:pt x="0" y="113"/>
                    <a:pt x="0" y="250"/>
                    <a:pt x="0" y="250"/>
                  </a:cubicBezTo>
                  <a:cubicBezTo>
                    <a:pt x="50" y="250"/>
                    <a:pt x="50" y="250"/>
                    <a:pt x="50" y="250"/>
                  </a:cubicBezTo>
                  <a:cubicBezTo>
                    <a:pt x="50" y="88"/>
                    <a:pt x="50" y="88"/>
                    <a:pt x="50" y="88"/>
                  </a:cubicBezTo>
                  <a:cubicBezTo>
                    <a:pt x="75" y="88"/>
                    <a:pt x="75" y="88"/>
                    <a:pt x="75" y="88"/>
                  </a:cubicBezTo>
                  <a:cubicBezTo>
                    <a:pt x="75" y="250"/>
                    <a:pt x="75" y="250"/>
                    <a:pt x="75" y="250"/>
                  </a:cubicBezTo>
                  <a:cubicBezTo>
                    <a:pt x="250" y="250"/>
                    <a:pt x="250" y="250"/>
                    <a:pt x="250" y="250"/>
                  </a:cubicBezTo>
                  <a:cubicBezTo>
                    <a:pt x="250" y="88"/>
                    <a:pt x="250" y="88"/>
                    <a:pt x="250" y="88"/>
                  </a:cubicBezTo>
                  <a:cubicBezTo>
                    <a:pt x="275" y="88"/>
                    <a:pt x="275" y="88"/>
                    <a:pt x="275" y="88"/>
                  </a:cubicBezTo>
                  <a:cubicBezTo>
                    <a:pt x="275" y="250"/>
                    <a:pt x="275" y="250"/>
                    <a:pt x="275" y="250"/>
                  </a:cubicBezTo>
                  <a:cubicBezTo>
                    <a:pt x="325" y="250"/>
                    <a:pt x="325" y="250"/>
                    <a:pt x="325" y="250"/>
                  </a:cubicBezTo>
                  <a:cubicBezTo>
                    <a:pt x="325" y="75"/>
                    <a:pt x="325" y="75"/>
                    <a:pt x="325" y="75"/>
                  </a:cubicBezTo>
                  <a:cubicBezTo>
                    <a:pt x="325" y="75"/>
                    <a:pt x="325" y="0"/>
                    <a:pt x="250" y="0"/>
                  </a:cubicBezTo>
                  <a:cubicBezTo>
                    <a:pt x="212" y="0"/>
                    <a:pt x="75" y="0"/>
                    <a:pt x="75" y="0"/>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0"/>
            <p:cNvSpPr>
              <a:spLocks/>
            </p:cNvSpPr>
            <p:nvPr/>
          </p:nvSpPr>
          <p:spPr bwMode="auto">
            <a:xfrm>
              <a:off x="4699" y="1359"/>
              <a:ext cx="295" cy="295"/>
            </a:xfrm>
            <a:custGeom>
              <a:avLst/>
              <a:gdLst>
                <a:gd name="T0" fmla="*/ 125 w 125"/>
                <a:gd name="T1" fmla="*/ 63 h 125"/>
                <a:gd name="T2" fmla="*/ 63 w 125"/>
                <a:gd name="T3" fmla="*/ 125 h 125"/>
                <a:gd name="T4" fmla="*/ 0 w 125"/>
                <a:gd name="T5" fmla="*/ 63 h 125"/>
                <a:gd name="T6" fmla="*/ 63 w 125"/>
                <a:gd name="T7" fmla="*/ 0 h 125"/>
                <a:gd name="T8" fmla="*/ 125 w 125"/>
                <a:gd name="T9" fmla="*/ 63 h 125"/>
              </a:gdLst>
              <a:ahLst/>
              <a:cxnLst>
                <a:cxn ang="0">
                  <a:pos x="T0" y="T1"/>
                </a:cxn>
                <a:cxn ang="0">
                  <a:pos x="T2" y="T3"/>
                </a:cxn>
                <a:cxn ang="0">
                  <a:pos x="T4" y="T5"/>
                </a:cxn>
                <a:cxn ang="0">
                  <a:pos x="T6" y="T7"/>
                </a:cxn>
                <a:cxn ang="0">
                  <a:pos x="T8" y="T9"/>
                </a:cxn>
              </a:cxnLst>
              <a:rect l="0" t="0" r="r" b="b"/>
              <a:pathLst>
                <a:path w="125" h="125">
                  <a:moveTo>
                    <a:pt x="125" y="63"/>
                  </a:moveTo>
                  <a:cubicBezTo>
                    <a:pt x="125" y="97"/>
                    <a:pt x="97" y="125"/>
                    <a:pt x="63" y="125"/>
                  </a:cubicBezTo>
                  <a:cubicBezTo>
                    <a:pt x="27" y="125"/>
                    <a:pt x="0" y="97"/>
                    <a:pt x="0" y="63"/>
                  </a:cubicBezTo>
                  <a:cubicBezTo>
                    <a:pt x="0" y="28"/>
                    <a:pt x="27" y="0"/>
                    <a:pt x="63" y="0"/>
                  </a:cubicBezTo>
                  <a:cubicBezTo>
                    <a:pt x="97" y="0"/>
                    <a:pt x="125" y="28"/>
                    <a:pt x="125" y="63"/>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1"/>
            <p:cNvSpPr>
              <a:spLocks noEditPoints="1"/>
            </p:cNvSpPr>
            <p:nvPr/>
          </p:nvSpPr>
          <p:spPr bwMode="auto">
            <a:xfrm>
              <a:off x="5329" y="1087"/>
              <a:ext cx="454" cy="626"/>
            </a:xfrm>
            <a:custGeom>
              <a:avLst/>
              <a:gdLst>
                <a:gd name="T0" fmla="*/ 0 w 102"/>
                <a:gd name="T1" fmla="*/ 8 h 172"/>
                <a:gd name="T2" fmla="*/ 48 w 102"/>
                <a:gd name="T3" fmla="*/ 0 h 172"/>
                <a:gd name="T4" fmla="*/ 102 w 102"/>
                <a:gd name="T5" fmla="*/ 43 h 172"/>
                <a:gd name="T6" fmla="*/ 62 w 102"/>
                <a:gd name="T7" fmla="*/ 122 h 172"/>
                <a:gd name="T8" fmla="*/ 32 w 102"/>
                <a:gd name="T9" fmla="*/ 122 h 172"/>
                <a:gd name="T10" fmla="*/ 49 w 102"/>
                <a:gd name="T11" fmla="*/ 76 h 172"/>
                <a:gd name="T12" fmla="*/ 67 w 102"/>
                <a:gd name="T13" fmla="*/ 46 h 172"/>
                <a:gd name="T14" fmla="*/ 39 w 102"/>
                <a:gd name="T15" fmla="*/ 25 h 172"/>
                <a:gd name="T16" fmla="*/ 3 w 102"/>
                <a:gd name="T17" fmla="*/ 35 h 172"/>
                <a:gd name="T18" fmla="*/ 0 w 102"/>
                <a:gd name="T19" fmla="*/ 8 h 172"/>
                <a:gd name="T20" fmla="*/ 30 w 102"/>
                <a:gd name="T21" fmla="*/ 137 h 172"/>
                <a:gd name="T22" fmla="*/ 64 w 102"/>
                <a:gd name="T23" fmla="*/ 137 h 172"/>
                <a:gd name="T24" fmla="*/ 64 w 102"/>
                <a:gd name="T25" fmla="*/ 172 h 172"/>
                <a:gd name="T26" fmla="*/ 30 w 102"/>
                <a:gd name="T27" fmla="*/ 172 h 172"/>
                <a:gd name="T28" fmla="*/ 30 w 102"/>
                <a:gd name="T29" fmla="*/ 13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72">
                  <a:moveTo>
                    <a:pt x="0" y="8"/>
                  </a:moveTo>
                  <a:cubicBezTo>
                    <a:pt x="15" y="3"/>
                    <a:pt x="31" y="0"/>
                    <a:pt x="48" y="0"/>
                  </a:cubicBezTo>
                  <a:cubicBezTo>
                    <a:pt x="75" y="0"/>
                    <a:pt x="102" y="12"/>
                    <a:pt x="102" y="43"/>
                  </a:cubicBezTo>
                  <a:cubicBezTo>
                    <a:pt x="102" y="77"/>
                    <a:pt x="59" y="91"/>
                    <a:pt x="62" y="122"/>
                  </a:cubicBezTo>
                  <a:cubicBezTo>
                    <a:pt x="32" y="122"/>
                    <a:pt x="32" y="122"/>
                    <a:pt x="32" y="122"/>
                  </a:cubicBezTo>
                  <a:cubicBezTo>
                    <a:pt x="32" y="99"/>
                    <a:pt x="41" y="86"/>
                    <a:pt x="49" y="76"/>
                  </a:cubicBezTo>
                  <a:cubicBezTo>
                    <a:pt x="58" y="66"/>
                    <a:pt x="67" y="59"/>
                    <a:pt x="67" y="46"/>
                  </a:cubicBezTo>
                  <a:cubicBezTo>
                    <a:pt x="67" y="30"/>
                    <a:pt x="54" y="25"/>
                    <a:pt x="39" y="25"/>
                  </a:cubicBezTo>
                  <a:cubicBezTo>
                    <a:pt x="27" y="25"/>
                    <a:pt x="14" y="29"/>
                    <a:pt x="3" y="35"/>
                  </a:cubicBezTo>
                  <a:lnTo>
                    <a:pt x="0" y="8"/>
                  </a:lnTo>
                  <a:close/>
                  <a:moveTo>
                    <a:pt x="30" y="137"/>
                  </a:moveTo>
                  <a:cubicBezTo>
                    <a:pt x="64" y="137"/>
                    <a:pt x="64" y="137"/>
                    <a:pt x="64" y="137"/>
                  </a:cubicBezTo>
                  <a:cubicBezTo>
                    <a:pt x="64" y="172"/>
                    <a:pt x="64" y="172"/>
                    <a:pt x="64" y="172"/>
                  </a:cubicBezTo>
                  <a:cubicBezTo>
                    <a:pt x="30" y="172"/>
                    <a:pt x="30" y="172"/>
                    <a:pt x="30" y="172"/>
                  </a:cubicBezTo>
                  <a:lnTo>
                    <a:pt x="30" y="137"/>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12" name="Left Brace 11"/>
          <p:cNvSpPr/>
          <p:nvPr/>
        </p:nvSpPr>
        <p:spPr>
          <a:xfrm rot="16200000">
            <a:off x="1938339" y="3557585"/>
            <a:ext cx="314325" cy="3048002"/>
          </a:xfrm>
          <a:prstGeom prst="leftBrace">
            <a:avLst>
              <a:gd name="adj1" fmla="val 8333"/>
              <a:gd name="adj2" fmla="val 51563"/>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9" name="Left Brace 18"/>
          <p:cNvSpPr/>
          <p:nvPr/>
        </p:nvSpPr>
        <p:spPr>
          <a:xfrm rot="16200000">
            <a:off x="5314955" y="3743324"/>
            <a:ext cx="314325" cy="2695574"/>
          </a:xfrm>
          <a:prstGeom prst="leftBrace">
            <a:avLst>
              <a:gd name="adj1" fmla="val 8333"/>
              <a:gd name="adj2" fmla="val 51563"/>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7" name="Slide Number Placeholder 2"/>
          <p:cNvSpPr txBox="1">
            <a:spLocks/>
          </p:cNvSpPr>
          <p:nvPr/>
        </p:nvSpPr>
        <p:spPr>
          <a:xfrm>
            <a:off x="4316413" y="6326600"/>
            <a:ext cx="505467" cy="252000"/>
          </a:xfrm>
          <a:prstGeom prst="rect">
            <a:avLst/>
          </a:prstGeom>
        </p:spPr>
        <p:txBody>
          <a:bodyPr vert="horz" lIns="0" tIns="0" rIns="0" bIns="0" rtlCol="0" anchor="b">
            <a:noAutofit/>
          </a:bodyPr>
          <a:lstStyle>
            <a:defPPr>
              <a:defRPr lang="en-AU"/>
            </a:defPPr>
            <a:lvl1pPr algn="ctr" rtl="0" fontAlgn="base">
              <a:spcBef>
                <a:spcPct val="0"/>
              </a:spcBef>
              <a:spcAft>
                <a:spcPct val="0"/>
              </a:spcAft>
              <a:defRPr sz="750" b="0" kern="1200">
                <a:solidFill>
                  <a:srgbClr val="333333"/>
                </a:solidFill>
                <a:latin typeface="+mn-lt"/>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fld id="{9784CBA3-D598-4B1F-BAA3-EE14B5154290}" type="slidenum">
              <a:rPr lang="en-AU" smtClean="0"/>
              <a:pPr/>
              <a:t>13</a:t>
            </a:fld>
            <a:endParaRPr lang="en-AU" dirty="0"/>
          </a:p>
        </p:txBody>
      </p:sp>
      <p:sp>
        <p:nvSpPr>
          <p:cNvPr id="18" name="TextBox 17"/>
          <p:cNvSpPr txBox="1"/>
          <p:nvPr/>
        </p:nvSpPr>
        <p:spPr>
          <a:xfrm>
            <a:off x="1009549" y="5286373"/>
            <a:ext cx="2286203" cy="253916"/>
          </a:xfrm>
          <a:prstGeom prst="rect">
            <a:avLst/>
          </a:prstGeom>
          <a:noFill/>
        </p:spPr>
        <p:txBody>
          <a:bodyPr wrap="none" rtlCol="0">
            <a:spAutoFit/>
          </a:bodyPr>
          <a:lstStyle/>
          <a:p>
            <a:r>
              <a:rPr lang="en-US" sz="1050" dirty="0" smtClean="0">
                <a:latin typeface="+mj-lt"/>
              </a:rPr>
              <a:t>Advantages (average 26%)</a:t>
            </a:r>
            <a:endParaRPr lang="en-US" sz="1050" dirty="0">
              <a:latin typeface="+mj-lt"/>
            </a:endParaRPr>
          </a:p>
        </p:txBody>
      </p:sp>
      <p:sp>
        <p:nvSpPr>
          <p:cNvPr id="22" name="TextBox 21"/>
          <p:cNvSpPr txBox="1"/>
          <p:nvPr/>
        </p:nvSpPr>
        <p:spPr>
          <a:xfrm>
            <a:off x="4124330" y="5281934"/>
            <a:ext cx="2510624" cy="253916"/>
          </a:xfrm>
          <a:prstGeom prst="rect">
            <a:avLst/>
          </a:prstGeom>
          <a:noFill/>
        </p:spPr>
        <p:txBody>
          <a:bodyPr wrap="none" rtlCol="0">
            <a:spAutoFit/>
          </a:bodyPr>
          <a:lstStyle/>
          <a:p>
            <a:r>
              <a:rPr lang="en-US" sz="1050" dirty="0" smtClean="0">
                <a:latin typeface="+mj-lt"/>
              </a:rPr>
              <a:t>Disadvantages (average 18%)</a:t>
            </a:r>
            <a:endParaRPr lang="en-US" sz="1050" dirty="0">
              <a:latin typeface="+mj-lt"/>
            </a:endParaRPr>
          </a:p>
        </p:txBody>
      </p:sp>
      <p:sp>
        <p:nvSpPr>
          <p:cNvPr id="23" name="TextBox 22"/>
          <p:cNvSpPr txBox="1"/>
          <p:nvPr/>
        </p:nvSpPr>
        <p:spPr>
          <a:xfrm>
            <a:off x="6728353" y="5281935"/>
            <a:ext cx="2356735" cy="253916"/>
          </a:xfrm>
          <a:prstGeom prst="rect">
            <a:avLst/>
          </a:prstGeom>
          <a:noFill/>
        </p:spPr>
        <p:txBody>
          <a:bodyPr wrap="none" rtlCol="0">
            <a:spAutoFit/>
          </a:bodyPr>
          <a:lstStyle/>
          <a:p>
            <a:r>
              <a:rPr lang="en-US" sz="1050" dirty="0" smtClean="0">
                <a:latin typeface="+mj-lt"/>
              </a:rPr>
              <a:t>Do not know (average 12%)</a:t>
            </a:r>
            <a:endParaRPr lang="en-US" sz="1050" dirty="0">
              <a:latin typeface="+mj-lt"/>
            </a:endParaRPr>
          </a:p>
        </p:txBody>
      </p:sp>
    </p:spTree>
    <p:extLst>
      <p:ext uri="{BB962C8B-B14F-4D97-AF65-F5344CB8AC3E}">
        <p14:creationId xmlns:p14="http://schemas.microsoft.com/office/powerpoint/2010/main" val="401923465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effects of the EU membership in different areas</a:t>
            </a:r>
            <a:endParaRPr lang="en-US"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14</a:t>
            </a:fld>
            <a:endParaRPr lang="en-AU" dirty="0"/>
          </a:p>
        </p:txBody>
      </p:sp>
      <p:graphicFrame>
        <p:nvGraphicFramePr>
          <p:cNvPr id="6" name="Content Placeholder 5"/>
          <p:cNvGraphicFramePr>
            <a:graphicFrameLocks noGrp="1"/>
          </p:cNvGraphicFramePr>
          <p:nvPr>
            <p:ph sz="quarter" idx="11"/>
            <p:extLst>
              <p:ext uri="{D42A27DB-BD31-4B8C-83A1-F6EECF244321}">
                <p14:modId xmlns:p14="http://schemas.microsoft.com/office/powerpoint/2010/main" val="1680914340"/>
              </p:ext>
            </p:extLst>
          </p:nvPr>
        </p:nvGraphicFramePr>
        <p:xfrm>
          <a:off x="200025" y="1904855"/>
          <a:ext cx="8655050" cy="393815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quarter" idx="15"/>
          </p:nvPr>
        </p:nvSpPr>
        <p:spPr/>
        <p:txBody>
          <a:bodyPr>
            <a:noAutofit/>
          </a:bodyPr>
          <a:lstStyle/>
          <a:p>
            <a:r>
              <a:rPr lang="en-US" dirty="0"/>
              <a:t>Positive effects are expected in almost all areas. There is a certain worry about conditions for agriculture production and export of Serbian products.</a:t>
            </a:r>
            <a:endParaRPr lang="en-US" dirty="0"/>
          </a:p>
        </p:txBody>
      </p:sp>
      <p:pic>
        <p:nvPicPr>
          <p:cNvPr id="7" name="Picture 2" descr="D:\TNS_Brand\Icons\02 Basic_traditional\2.8 Rural_colour\2.8 Rural_V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329" y="5067288"/>
            <a:ext cx="514829" cy="51482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838200" y="4362451"/>
            <a:ext cx="3248025"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nvGrpSpPr>
          <p:cNvPr id="4" name="Group 8"/>
          <p:cNvGrpSpPr>
            <a:grpSpLocks noChangeAspect="1"/>
          </p:cNvGrpSpPr>
          <p:nvPr/>
        </p:nvGrpSpPr>
        <p:grpSpPr bwMode="auto">
          <a:xfrm>
            <a:off x="265065" y="3872604"/>
            <a:ext cx="517094" cy="517094"/>
            <a:chOff x="450" y="2385"/>
            <a:chExt cx="390" cy="390"/>
          </a:xfrm>
        </p:grpSpPr>
        <p:sp>
          <p:nvSpPr>
            <p:cNvPr id="9" name="AutoShape 7"/>
            <p:cNvSpPr>
              <a:spLocks noChangeAspect="1" noChangeArrowheads="1" noTextEdit="1"/>
            </p:cNvSpPr>
            <p:nvPr/>
          </p:nvSpPr>
          <p:spPr bwMode="auto">
            <a:xfrm>
              <a:off x="450" y="2385"/>
              <a:ext cx="390"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9"/>
            <p:cNvSpPr>
              <a:spLocks/>
            </p:cNvSpPr>
            <p:nvPr/>
          </p:nvSpPr>
          <p:spPr bwMode="auto">
            <a:xfrm>
              <a:off x="450" y="2386"/>
              <a:ext cx="389" cy="389"/>
            </a:xfrm>
            <a:custGeom>
              <a:avLst/>
              <a:gdLst>
                <a:gd name="T0" fmla="*/ 389 w 389"/>
                <a:gd name="T1" fmla="*/ 389 h 389"/>
                <a:gd name="T2" fmla="*/ 0 w 389"/>
                <a:gd name="T3" fmla="*/ 389 h 389"/>
                <a:gd name="T4" fmla="*/ 0 w 389"/>
                <a:gd name="T5" fmla="*/ 0 h 389"/>
                <a:gd name="T6" fmla="*/ 389 w 389"/>
                <a:gd name="T7" fmla="*/ 0 h 389"/>
                <a:gd name="T8" fmla="*/ 389 w 389"/>
                <a:gd name="T9" fmla="*/ 389 h 389"/>
                <a:gd name="T10" fmla="*/ 389 w 389"/>
                <a:gd name="T11" fmla="*/ 389 h 389"/>
              </a:gdLst>
              <a:ahLst/>
              <a:cxnLst>
                <a:cxn ang="0">
                  <a:pos x="T0" y="T1"/>
                </a:cxn>
                <a:cxn ang="0">
                  <a:pos x="T2" y="T3"/>
                </a:cxn>
                <a:cxn ang="0">
                  <a:pos x="T4" y="T5"/>
                </a:cxn>
                <a:cxn ang="0">
                  <a:pos x="T6" y="T7"/>
                </a:cxn>
                <a:cxn ang="0">
                  <a:pos x="T8" y="T9"/>
                </a:cxn>
                <a:cxn ang="0">
                  <a:pos x="T10" y="T11"/>
                </a:cxn>
              </a:cxnLst>
              <a:rect l="0" t="0" r="r" b="b"/>
              <a:pathLst>
                <a:path w="389" h="389">
                  <a:moveTo>
                    <a:pt x="389" y="389"/>
                  </a:moveTo>
                  <a:lnTo>
                    <a:pt x="0" y="389"/>
                  </a:lnTo>
                  <a:lnTo>
                    <a:pt x="0" y="0"/>
                  </a:lnTo>
                  <a:lnTo>
                    <a:pt x="389" y="0"/>
                  </a:lnTo>
                  <a:lnTo>
                    <a:pt x="389" y="389"/>
                  </a:lnTo>
                  <a:lnTo>
                    <a:pt x="389" y="389"/>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0"/>
            <p:cNvSpPr>
              <a:spLocks noEditPoints="1"/>
            </p:cNvSpPr>
            <p:nvPr/>
          </p:nvSpPr>
          <p:spPr bwMode="auto">
            <a:xfrm>
              <a:off x="503" y="2443"/>
              <a:ext cx="288" cy="274"/>
            </a:xfrm>
            <a:custGeom>
              <a:avLst/>
              <a:gdLst>
                <a:gd name="T0" fmla="*/ 186 w 288"/>
                <a:gd name="T1" fmla="*/ 132 h 274"/>
                <a:gd name="T2" fmla="*/ 157 w 288"/>
                <a:gd name="T3" fmla="*/ 142 h 274"/>
                <a:gd name="T4" fmla="*/ 225 w 288"/>
                <a:gd name="T5" fmla="*/ 132 h 274"/>
                <a:gd name="T6" fmla="*/ 196 w 288"/>
                <a:gd name="T7" fmla="*/ 142 h 274"/>
                <a:gd name="T8" fmla="*/ 279 w 288"/>
                <a:gd name="T9" fmla="*/ 108 h 274"/>
                <a:gd name="T10" fmla="*/ 268 w 288"/>
                <a:gd name="T11" fmla="*/ 64 h 274"/>
                <a:gd name="T12" fmla="*/ 268 w 288"/>
                <a:gd name="T13" fmla="*/ 74 h 274"/>
                <a:gd name="T14" fmla="*/ 239 w 288"/>
                <a:gd name="T15" fmla="*/ 98 h 274"/>
                <a:gd name="T16" fmla="*/ 118 w 288"/>
                <a:gd name="T17" fmla="*/ 132 h 274"/>
                <a:gd name="T18" fmla="*/ 147 w 288"/>
                <a:gd name="T19" fmla="*/ 142 h 274"/>
                <a:gd name="T20" fmla="*/ 83 w 288"/>
                <a:gd name="T21" fmla="*/ 30 h 274"/>
                <a:gd name="T22" fmla="*/ 108 w 288"/>
                <a:gd name="T23" fmla="*/ 11 h 274"/>
                <a:gd name="T24" fmla="*/ 118 w 288"/>
                <a:gd name="T25" fmla="*/ 11 h 274"/>
                <a:gd name="T26" fmla="*/ 176 w 288"/>
                <a:gd name="T27" fmla="*/ 11 h 274"/>
                <a:gd name="T28" fmla="*/ 196 w 288"/>
                <a:gd name="T29" fmla="*/ 35 h 274"/>
                <a:gd name="T30" fmla="*/ 137 w 288"/>
                <a:gd name="T31" fmla="*/ 35 h 274"/>
                <a:gd name="T32" fmla="*/ 108 w 288"/>
                <a:gd name="T33" fmla="*/ 45 h 274"/>
                <a:gd name="T34" fmla="*/ 205 w 288"/>
                <a:gd name="T35" fmla="*/ 74 h 274"/>
                <a:gd name="T36" fmla="*/ 132 w 288"/>
                <a:gd name="T37" fmla="*/ 64 h 274"/>
                <a:gd name="T38" fmla="*/ 40 w 288"/>
                <a:gd name="T39" fmla="*/ 64 h 274"/>
                <a:gd name="T40" fmla="*/ 122 w 288"/>
                <a:gd name="T41" fmla="*/ 98 h 274"/>
                <a:gd name="T42" fmla="*/ 215 w 288"/>
                <a:gd name="T43" fmla="*/ 108 h 274"/>
                <a:gd name="T44" fmla="*/ 166 w 288"/>
                <a:gd name="T45" fmla="*/ 45 h 274"/>
                <a:gd name="T46" fmla="*/ 229 w 288"/>
                <a:gd name="T47" fmla="*/ 26 h 274"/>
                <a:gd name="T48" fmla="*/ 205 w 288"/>
                <a:gd name="T49" fmla="*/ 11 h 274"/>
                <a:gd name="T50" fmla="*/ 279 w 288"/>
                <a:gd name="T51" fmla="*/ 26 h 274"/>
                <a:gd name="T52" fmla="*/ 5 w 288"/>
                <a:gd name="T53" fmla="*/ 40 h 274"/>
                <a:gd name="T54" fmla="*/ 74 w 288"/>
                <a:gd name="T55" fmla="*/ 64 h 274"/>
                <a:gd name="T56" fmla="*/ 181 w 288"/>
                <a:gd name="T57" fmla="*/ 176 h 274"/>
                <a:gd name="T58" fmla="*/ 229 w 288"/>
                <a:gd name="T59" fmla="*/ 225 h 274"/>
                <a:gd name="T60" fmla="*/ 210 w 288"/>
                <a:gd name="T61" fmla="*/ 249 h 274"/>
                <a:gd name="T62" fmla="*/ 181 w 288"/>
                <a:gd name="T63" fmla="*/ 264 h 274"/>
                <a:gd name="T64" fmla="*/ 151 w 288"/>
                <a:gd name="T65" fmla="*/ 196 h 274"/>
                <a:gd name="T66" fmla="*/ 142 w 288"/>
                <a:gd name="T67" fmla="*/ 176 h 274"/>
                <a:gd name="T68" fmla="*/ 5 w 288"/>
                <a:gd name="T69" fmla="*/ 235 h 274"/>
                <a:gd name="T70" fmla="*/ 118 w 288"/>
                <a:gd name="T71" fmla="*/ 244 h 274"/>
                <a:gd name="T72" fmla="*/ 118 w 288"/>
                <a:gd name="T73" fmla="*/ 225 h 274"/>
                <a:gd name="T74" fmla="*/ 142 w 288"/>
                <a:gd name="T75" fmla="*/ 206 h 274"/>
                <a:gd name="T76" fmla="*/ 171 w 288"/>
                <a:gd name="T77" fmla="*/ 264 h 274"/>
                <a:gd name="T78" fmla="*/ 78 w 288"/>
                <a:gd name="T79" fmla="*/ 254 h 274"/>
                <a:gd name="T80" fmla="*/ 59 w 288"/>
                <a:gd name="T81" fmla="*/ 254 h 274"/>
                <a:gd name="T82" fmla="*/ 16 w 288"/>
                <a:gd name="T83" fmla="*/ 264 h 274"/>
                <a:gd name="T84" fmla="*/ 5 w 288"/>
                <a:gd name="T85" fmla="*/ 274 h 274"/>
                <a:gd name="T86" fmla="*/ 268 w 288"/>
                <a:gd name="T87" fmla="*/ 244 h 274"/>
                <a:gd name="T88" fmla="*/ 239 w 288"/>
                <a:gd name="T89" fmla="*/ 215 h 274"/>
                <a:gd name="T90" fmla="*/ 268 w 288"/>
                <a:gd name="T91" fmla="*/ 176 h 274"/>
                <a:gd name="T92" fmla="*/ 279 w 288"/>
                <a:gd name="T93" fmla="*/ 167 h 274"/>
                <a:gd name="T94" fmla="*/ 171 w 288"/>
                <a:gd name="T95" fmla="*/ 191 h 274"/>
                <a:gd name="T96" fmla="*/ 0 w 288"/>
                <a:gd name="T97" fmla="*/ 142 h 274"/>
                <a:gd name="T98" fmla="*/ 30 w 288"/>
                <a:gd name="T99" fmla="*/ 132 h 274"/>
                <a:gd name="T100" fmla="*/ 78 w 288"/>
                <a:gd name="T101" fmla="*/ 132 h 274"/>
                <a:gd name="T102" fmla="*/ 108 w 288"/>
                <a:gd name="T103" fmla="*/ 142 h 274"/>
                <a:gd name="T104" fmla="*/ 5 w 288"/>
                <a:gd name="T105" fmla="*/ 108 h 274"/>
                <a:gd name="T106" fmla="*/ 16 w 288"/>
                <a:gd name="T107" fmla="*/ 40 h 274"/>
                <a:gd name="T108" fmla="*/ 68 w 288"/>
                <a:gd name="T109" fmla="*/ 132 h 274"/>
                <a:gd name="T110" fmla="*/ 40 w 288"/>
                <a:gd name="T111" fmla="*/ 142 h 274"/>
                <a:gd name="T112" fmla="*/ 259 w 288"/>
                <a:gd name="T113" fmla="*/ 132 h 274"/>
                <a:gd name="T114" fmla="*/ 259 w 288"/>
                <a:gd name="T115" fmla="*/ 142 h 274"/>
                <a:gd name="T116" fmla="*/ 288 w 288"/>
                <a:gd name="T117" fmla="*/ 13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8" h="274">
                  <a:moveTo>
                    <a:pt x="157" y="142"/>
                  </a:moveTo>
                  <a:lnTo>
                    <a:pt x="157" y="132"/>
                  </a:lnTo>
                  <a:lnTo>
                    <a:pt x="186" y="132"/>
                  </a:lnTo>
                  <a:lnTo>
                    <a:pt x="186" y="142"/>
                  </a:lnTo>
                  <a:lnTo>
                    <a:pt x="157" y="142"/>
                  </a:lnTo>
                  <a:lnTo>
                    <a:pt x="157" y="142"/>
                  </a:lnTo>
                  <a:close/>
                  <a:moveTo>
                    <a:pt x="196" y="142"/>
                  </a:moveTo>
                  <a:lnTo>
                    <a:pt x="225" y="142"/>
                  </a:lnTo>
                  <a:lnTo>
                    <a:pt x="225" y="132"/>
                  </a:lnTo>
                  <a:lnTo>
                    <a:pt x="196" y="132"/>
                  </a:lnTo>
                  <a:lnTo>
                    <a:pt x="196" y="142"/>
                  </a:lnTo>
                  <a:lnTo>
                    <a:pt x="196" y="142"/>
                  </a:lnTo>
                  <a:close/>
                  <a:moveTo>
                    <a:pt x="239" y="98"/>
                  </a:moveTo>
                  <a:lnTo>
                    <a:pt x="239" y="108"/>
                  </a:lnTo>
                  <a:lnTo>
                    <a:pt x="279" y="108"/>
                  </a:lnTo>
                  <a:lnTo>
                    <a:pt x="279" y="45"/>
                  </a:lnTo>
                  <a:lnTo>
                    <a:pt x="268" y="45"/>
                  </a:lnTo>
                  <a:lnTo>
                    <a:pt x="268" y="64"/>
                  </a:lnTo>
                  <a:lnTo>
                    <a:pt x="239" y="64"/>
                  </a:lnTo>
                  <a:lnTo>
                    <a:pt x="239" y="74"/>
                  </a:lnTo>
                  <a:lnTo>
                    <a:pt x="268" y="74"/>
                  </a:lnTo>
                  <a:lnTo>
                    <a:pt x="268" y="98"/>
                  </a:lnTo>
                  <a:lnTo>
                    <a:pt x="239" y="98"/>
                  </a:lnTo>
                  <a:lnTo>
                    <a:pt x="239" y="98"/>
                  </a:lnTo>
                  <a:close/>
                  <a:moveTo>
                    <a:pt x="147" y="142"/>
                  </a:moveTo>
                  <a:lnTo>
                    <a:pt x="147" y="132"/>
                  </a:lnTo>
                  <a:lnTo>
                    <a:pt x="118" y="132"/>
                  </a:lnTo>
                  <a:lnTo>
                    <a:pt x="118" y="142"/>
                  </a:lnTo>
                  <a:lnTo>
                    <a:pt x="147" y="142"/>
                  </a:lnTo>
                  <a:lnTo>
                    <a:pt x="147" y="142"/>
                  </a:lnTo>
                  <a:close/>
                  <a:moveTo>
                    <a:pt x="74" y="64"/>
                  </a:moveTo>
                  <a:lnTo>
                    <a:pt x="83" y="64"/>
                  </a:lnTo>
                  <a:lnTo>
                    <a:pt x="83" y="30"/>
                  </a:lnTo>
                  <a:lnTo>
                    <a:pt x="16" y="30"/>
                  </a:lnTo>
                  <a:lnTo>
                    <a:pt x="16" y="11"/>
                  </a:lnTo>
                  <a:lnTo>
                    <a:pt x="108" y="11"/>
                  </a:lnTo>
                  <a:lnTo>
                    <a:pt x="108" y="11"/>
                  </a:lnTo>
                  <a:lnTo>
                    <a:pt x="118" y="11"/>
                  </a:lnTo>
                  <a:lnTo>
                    <a:pt x="118" y="11"/>
                  </a:lnTo>
                  <a:lnTo>
                    <a:pt x="166" y="11"/>
                  </a:lnTo>
                  <a:lnTo>
                    <a:pt x="166" y="11"/>
                  </a:lnTo>
                  <a:lnTo>
                    <a:pt x="176" y="11"/>
                  </a:lnTo>
                  <a:lnTo>
                    <a:pt x="176" y="11"/>
                  </a:lnTo>
                  <a:lnTo>
                    <a:pt x="196" y="11"/>
                  </a:lnTo>
                  <a:lnTo>
                    <a:pt x="196" y="35"/>
                  </a:lnTo>
                  <a:lnTo>
                    <a:pt x="147" y="35"/>
                  </a:lnTo>
                  <a:lnTo>
                    <a:pt x="147" y="35"/>
                  </a:lnTo>
                  <a:lnTo>
                    <a:pt x="137" y="35"/>
                  </a:lnTo>
                  <a:lnTo>
                    <a:pt x="137" y="35"/>
                  </a:lnTo>
                  <a:lnTo>
                    <a:pt x="108" y="35"/>
                  </a:lnTo>
                  <a:lnTo>
                    <a:pt x="108" y="45"/>
                  </a:lnTo>
                  <a:lnTo>
                    <a:pt x="157" y="45"/>
                  </a:lnTo>
                  <a:lnTo>
                    <a:pt x="157" y="74"/>
                  </a:lnTo>
                  <a:lnTo>
                    <a:pt x="205" y="74"/>
                  </a:lnTo>
                  <a:lnTo>
                    <a:pt x="205" y="98"/>
                  </a:lnTo>
                  <a:lnTo>
                    <a:pt x="132" y="98"/>
                  </a:lnTo>
                  <a:lnTo>
                    <a:pt x="132" y="64"/>
                  </a:lnTo>
                  <a:lnTo>
                    <a:pt x="54" y="64"/>
                  </a:lnTo>
                  <a:lnTo>
                    <a:pt x="54" y="64"/>
                  </a:lnTo>
                  <a:lnTo>
                    <a:pt x="40" y="64"/>
                  </a:lnTo>
                  <a:lnTo>
                    <a:pt x="40" y="74"/>
                  </a:lnTo>
                  <a:lnTo>
                    <a:pt x="122" y="74"/>
                  </a:lnTo>
                  <a:lnTo>
                    <a:pt x="122" y="98"/>
                  </a:lnTo>
                  <a:lnTo>
                    <a:pt x="40" y="98"/>
                  </a:lnTo>
                  <a:lnTo>
                    <a:pt x="40" y="108"/>
                  </a:lnTo>
                  <a:lnTo>
                    <a:pt x="215" y="108"/>
                  </a:lnTo>
                  <a:lnTo>
                    <a:pt x="215" y="64"/>
                  </a:lnTo>
                  <a:lnTo>
                    <a:pt x="166" y="64"/>
                  </a:lnTo>
                  <a:lnTo>
                    <a:pt x="166" y="45"/>
                  </a:lnTo>
                  <a:lnTo>
                    <a:pt x="239" y="45"/>
                  </a:lnTo>
                  <a:lnTo>
                    <a:pt x="239" y="26"/>
                  </a:lnTo>
                  <a:lnTo>
                    <a:pt x="229" y="26"/>
                  </a:lnTo>
                  <a:lnTo>
                    <a:pt x="229" y="35"/>
                  </a:lnTo>
                  <a:lnTo>
                    <a:pt x="205" y="35"/>
                  </a:lnTo>
                  <a:lnTo>
                    <a:pt x="205" y="11"/>
                  </a:lnTo>
                  <a:lnTo>
                    <a:pt x="268" y="11"/>
                  </a:lnTo>
                  <a:lnTo>
                    <a:pt x="268" y="26"/>
                  </a:lnTo>
                  <a:lnTo>
                    <a:pt x="279" y="26"/>
                  </a:lnTo>
                  <a:lnTo>
                    <a:pt x="279" y="0"/>
                  </a:lnTo>
                  <a:lnTo>
                    <a:pt x="5" y="0"/>
                  </a:lnTo>
                  <a:lnTo>
                    <a:pt x="5" y="40"/>
                  </a:lnTo>
                  <a:lnTo>
                    <a:pt x="74" y="40"/>
                  </a:lnTo>
                  <a:lnTo>
                    <a:pt x="74" y="64"/>
                  </a:lnTo>
                  <a:lnTo>
                    <a:pt x="74" y="64"/>
                  </a:lnTo>
                  <a:close/>
                  <a:moveTo>
                    <a:pt x="171" y="191"/>
                  </a:moveTo>
                  <a:lnTo>
                    <a:pt x="181" y="191"/>
                  </a:lnTo>
                  <a:lnTo>
                    <a:pt x="181" y="176"/>
                  </a:lnTo>
                  <a:lnTo>
                    <a:pt x="201" y="176"/>
                  </a:lnTo>
                  <a:lnTo>
                    <a:pt x="201" y="225"/>
                  </a:lnTo>
                  <a:lnTo>
                    <a:pt x="229" y="225"/>
                  </a:lnTo>
                  <a:lnTo>
                    <a:pt x="229" y="264"/>
                  </a:lnTo>
                  <a:lnTo>
                    <a:pt x="210" y="264"/>
                  </a:lnTo>
                  <a:lnTo>
                    <a:pt x="210" y="249"/>
                  </a:lnTo>
                  <a:lnTo>
                    <a:pt x="201" y="249"/>
                  </a:lnTo>
                  <a:lnTo>
                    <a:pt x="201" y="264"/>
                  </a:lnTo>
                  <a:lnTo>
                    <a:pt x="181" y="264"/>
                  </a:lnTo>
                  <a:lnTo>
                    <a:pt x="181" y="215"/>
                  </a:lnTo>
                  <a:lnTo>
                    <a:pt x="151" y="215"/>
                  </a:lnTo>
                  <a:lnTo>
                    <a:pt x="151" y="196"/>
                  </a:lnTo>
                  <a:lnTo>
                    <a:pt x="16" y="196"/>
                  </a:lnTo>
                  <a:lnTo>
                    <a:pt x="16" y="176"/>
                  </a:lnTo>
                  <a:lnTo>
                    <a:pt x="142" y="176"/>
                  </a:lnTo>
                  <a:lnTo>
                    <a:pt x="142" y="167"/>
                  </a:lnTo>
                  <a:lnTo>
                    <a:pt x="5" y="167"/>
                  </a:lnTo>
                  <a:lnTo>
                    <a:pt x="5" y="235"/>
                  </a:lnTo>
                  <a:lnTo>
                    <a:pt x="108" y="235"/>
                  </a:lnTo>
                  <a:lnTo>
                    <a:pt x="108" y="244"/>
                  </a:lnTo>
                  <a:lnTo>
                    <a:pt x="118" y="244"/>
                  </a:lnTo>
                  <a:lnTo>
                    <a:pt x="118" y="235"/>
                  </a:lnTo>
                  <a:lnTo>
                    <a:pt x="118" y="235"/>
                  </a:lnTo>
                  <a:lnTo>
                    <a:pt x="118" y="225"/>
                  </a:lnTo>
                  <a:lnTo>
                    <a:pt x="16" y="225"/>
                  </a:lnTo>
                  <a:lnTo>
                    <a:pt x="16" y="206"/>
                  </a:lnTo>
                  <a:lnTo>
                    <a:pt x="142" y="206"/>
                  </a:lnTo>
                  <a:lnTo>
                    <a:pt x="142" y="225"/>
                  </a:lnTo>
                  <a:lnTo>
                    <a:pt x="171" y="225"/>
                  </a:lnTo>
                  <a:lnTo>
                    <a:pt x="171" y="264"/>
                  </a:lnTo>
                  <a:lnTo>
                    <a:pt x="88" y="264"/>
                  </a:lnTo>
                  <a:lnTo>
                    <a:pt x="88" y="254"/>
                  </a:lnTo>
                  <a:lnTo>
                    <a:pt x="78" y="254"/>
                  </a:lnTo>
                  <a:lnTo>
                    <a:pt x="78" y="264"/>
                  </a:lnTo>
                  <a:lnTo>
                    <a:pt x="59" y="264"/>
                  </a:lnTo>
                  <a:lnTo>
                    <a:pt x="59" y="254"/>
                  </a:lnTo>
                  <a:lnTo>
                    <a:pt x="49" y="254"/>
                  </a:lnTo>
                  <a:lnTo>
                    <a:pt x="49" y="264"/>
                  </a:lnTo>
                  <a:lnTo>
                    <a:pt x="16" y="264"/>
                  </a:lnTo>
                  <a:lnTo>
                    <a:pt x="16" y="254"/>
                  </a:lnTo>
                  <a:lnTo>
                    <a:pt x="5" y="254"/>
                  </a:lnTo>
                  <a:lnTo>
                    <a:pt x="5" y="274"/>
                  </a:lnTo>
                  <a:lnTo>
                    <a:pt x="279" y="274"/>
                  </a:lnTo>
                  <a:lnTo>
                    <a:pt x="279" y="244"/>
                  </a:lnTo>
                  <a:lnTo>
                    <a:pt x="268" y="244"/>
                  </a:lnTo>
                  <a:lnTo>
                    <a:pt x="268" y="264"/>
                  </a:lnTo>
                  <a:lnTo>
                    <a:pt x="239" y="264"/>
                  </a:lnTo>
                  <a:lnTo>
                    <a:pt x="239" y="215"/>
                  </a:lnTo>
                  <a:lnTo>
                    <a:pt x="210" y="215"/>
                  </a:lnTo>
                  <a:lnTo>
                    <a:pt x="210" y="176"/>
                  </a:lnTo>
                  <a:lnTo>
                    <a:pt x="268" y="176"/>
                  </a:lnTo>
                  <a:lnTo>
                    <a:pt x="268" y="215"/>
                  </a:lnTo>
                  <a:lnTo>
                    <a:pt x="279" y="215"/>
                  </a:lnTo>
                  <a:lnTo>
                    <a:pt x="279" y="167"/>
                  </a:lnTo>
                  <a:lnTo>
                    <a:pt x="171" y="167"/>
                  </a:lnTo>
                  <a:lnTo>
                    <a:pt x="171" y="191"/>
                  </a:lnTo>
                  <a:lnTo>
                    <a:pt x="171" y="191"/>
                  </a:lnTo>
                  <a:close/>
                  <a:moveTo>
                    <a:pt x="30" y="132"/>
                  </a:moveTo>
                  <a:lnTo>
                    <a:pt x="0" y="132"/>
                  </a:lnTo>
                  <a:lnTo>
                    <a:pt x="0" y="142"/>
                  </a:lnTo>
                  <a:lnTo>
                    <a:pt x="30" y="142"/>
                  </a:lnTo>
                  <a:lnTo>
                    <a:pt x="30" y="132"/>
                  </a:lnTo>
                  <a:lnTo>
                    <a:pt x="30" y="132"/>
                  </a:lnTo>
                  <a:close/>
                  <a:moveTo>
                    <a:pt x="108" y="142"/>
                  </a:moveTo>
                  <a:lnTo>
                    <a:pt x="108" y="132"/>
                  </a:lnTo>
                  <a:lnTo>
                    <a:pt x="78" y="132"/>
                  </a:lnTo>
                  <a:lnTo>
                    <a:pt x="78" y="142"/>
                  </a:lnTo>
                  <a:lnTo>
                    <a:pt x="108" y="142"/>
                  </a:lnTo>
                  <a:lnTo>
                    <a:pt x="108" y="142"/>
                  </a:lnTo>
                  <a:close/>
                  <a:moveTo>
                    <a:pt x="16" y="40"/>
                  </a:moveTo>
                  <a:lnTo>
                    <a:pt x="5" y="40"/>
                  </a:lnTo>
                  <a:lnTo>
                    <a:pt x="5" y="108"/>
                  </a:lnTo>
                  <a:lnTo>
                    <a:pt x="16" y="108"/>
                  </a:lnTo>
                  <a:lnTo>
                    <a:pt x="16" y="40"/>
                  </a:lnTo>
                  <a:lnTo>
                    <a:pt x="16" y="40"/>
                  </a:lnTo>
                  <a:close/>
                  <a:moveTo>
                    <a:pt x="40" y="142"/>
                  </a:moveTo>
                  <a:lnTo>
                    <a:pt x="68" y="142"/>
                  </a:lnTo>
                  <a:lnTo>
                    <a:pt x="68" y="132"/>
                  </a:lnTo>
                  <a:lnTo>
                    <a:pt x="40" y="132"/>
                  </a:lnTo>
                  <a:lnTo>
                    <a:pt x="40" y="142"/>
                  </a:lnTo>
                  <a:lnTo>
                    <a:pt x="40" y="142"/>
                  </a:lnTo>
                  <a:close/>
                  <a:moveTo>
                    <a:pt x="288" y="137"/>
                  </a:moveTo>
                  <a:lnTo>
                    <a:pt x="259" y="118"/>
                  </a:lnTo>
                  <a:lnTo>
                    <a:pt x="259" y="132"/>
                  </a:lnTo>
                  <a:lnTo>
                    <a:pt x="234" y="132"/>
                  </a:lnTo>
                  <a:lnTo>
                    <a:pt x="234" y="142"/>
                  </a:lnTo>
                  <a:lnTo>
                    <a:pt x="259" y="142"/>
                  </a:lnTo>
                  <a:lnTo>
                    <a:pt x="259" y="157"/>
                  </a:lnTo>
                  <a:lnTo>
                    <a:pt x="288" y="137"/>
                  </a:lnTo>
                  <a:lnTo>
                    <a:pt x="288" y="1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cxnSp>
        <p:nvCxnSpPr>
          <p:cNvPr id="16" name="Straight Connector 15"/>
          <p:cNvCxnSpPr/>
          <p:nvPr/>
        </p:nvCxnSpPr>
        <p:spPr>
          <a:xfrm>
            <a:off x="838200" y="5548308"/>
            <a:ext cx="3248025"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nvGrpSpPr>
          <p:cNvPr id="12" name="Group 5"/>
          <p:cNvGrpSpPr>
            <a:grpSpLocks noChangeAspect="1"/>
          </p:cNvGrpSpPr>
          <p:nvPr/>
        </p:nvGrpSpPr>
        <p:grpSpPr bwMode="auto">
          <a:xfrm>
            <a:off x="294230" y="2668255"/>
            <a:ext cx="515720" cy="515721"/>
            <a:chOff x="167" y="1486"/>
            <a:chExt cx="495" cy="495"/>
          </a:xfrm>
        </p:grpSpPr>
        <p:sp>
          <p:nvSpPr>
            <p:cNvPr id="13" name="AutoShape 4"/>
            <p:cNvSpPr>
              <a:spLocks noChangeAspect="1" noChangeArrowheads="1" noTextEdit="1"/>
            </p:cNvSpPr>
            <p:nvPr/>
          </p:nvSpPr>
          <p:spPr bwMode="auto">
            <a:xfrm>
              <a:off x="167" y="1486"/>
              <a:ext cx="495"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6"/>
            <p:cNvSpPr>
              <a:spLocks noChangeArrowheads="1"/>
            </p:cNvSpPr>
            <p:nvPr/>
          </p:nvSpPr>
          <p:spPr bwMode="auto">
            <a:xfrm>
              <a:off x="166" y="1485"/>
              <a:ext cx="497" cy="497"/>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7"/>
            <p:cNvSpPr>
              <a:spLocks noEditPoints="1"/>
            </p:cNvSpPr>
            <p:nvPr/>
          </p:nvSpPr>
          <p:spPr bwMode="auto">
            <a:xfrm>
              <a:off x="247" y="1721"/>
              <a:ext cx="167" cy="180"/>
            </a:xfrm>
            <a:custGeom>
              <a:avLst/>
              <a:gdLst>
                <a:gd name="T0" fmla="*/ 194 w 230"/>
                <a:gd name="T1" fmla="*/ 16 h 247"/>
                <a:gd name="T2" fmla="*/ 115 w 230"/>
                <a:gd name="T3" fmla="*/ 0 h 247"/>
                <a:gd name="T4" fmla="*/ 36 w 230"/>
                <a:gd name="T5" fmla="*/ 16 h 247"/>
                <a:gd name="T6" fmla="*/ 0 w 230"/>
                <a:gd name="T7" fmla="*/ 60 h 247"/>
                <a:gd name="T8" fmla="*/ 0 w 230"/>
                <a:gd name="T9" fmla="*/ 188 h 247"/>
                <a:gd name="T10" fmla="*/ 0 w 230"/>
                <a:gd name="T11" fmla="*/ 188 h 247"/>
                <a:gd name="T12" fmla="*/ 36 w 230"/>
                <a:gd name="T13" fmla="*/ 231 h 247"/>
                <a:gd name="T14" fmla="*/ 115 w 230"/>
                <a:gd name="T15" fmla="*/ 247 h 247"/>
                <a:gd name="T16" fmla="*/ 194 w 230"/>
                <a:gd name="T17" fmla="*/ 231 h 247"/>
                <a:gd name="T18" fmla="*/ 230 w 230"/>
                <a:gd name="T19" fmla="*/ 188 h 247"/>
                <a:gd name="T20" fmla="*/ 230 w 230"/>
                <a:gd name="T21" fmla="*/ 188 h 247"/>
                <a:gd name="T22" fmla="*/ 230 w 230"/>
                <a:gd name="T23" fmla="*/ 60 h 247"/>
                <a:gd name="T24" fmla="*/ 194 w 230"/>
                <a:gd name="T25" fmla="*/ 16 h 247"/>
                <a:gd name="T26" fmla="*/ 17 w 230"/>
                <a:gd name="T27" fmla="*/ 135 h 247"/>
                <a:gd name="T28" fmla="*/ 36 w 230"/>
                <a:gd name="T29" fmla="*/ 147 h 247"/>
                <a:gd name="T30" fmla="*/ 115 w 230"/>
                <a:gd name="T31" fmla="*/ 162 h 247"/>
                <a:gd name="T32" fmla="*/ 194 w 230"/>
                <a:gd name="T33" fmla="*/ 147 h 247"/>
                <a:gd name="T34" fmla="*/ 213 w 230"/>
                <a:gd name="T35" fmla="*/ 135 h 247"/>
                <a:gd name="T36" fmla="*/ 213 w 230"/>
                <a:gd name="T37" fmla="*/ 146 h 247"/>
                <a:gd name="T38" fmla="*/ 213 w 230"/>
                <a:gd name="T39" fmla="*/ 146 h 247"/>
                <a:gd name="T40" fmla="*/ 187 w 230"/>
                <a:gd name="T41" fmla="*/ 174 h 247"/>
                <a:gd name="T42" fmla="*/ 115 w 230"/>
                <a:gd name="T43" fmla="*/ 188 h 247"/>
                <a:gd name="T44" fmla="*/ 44 w 230"/>
                <a:gd name="T45" fmla="*/ 174 h 247"/>
                <a:gd name="T46" fmla="*/ 17 w 230"/>
                <a:gd name="T47" fmla="*/ 146 h 247"/>
                <a:gd name="T48" fmla="*/ 17 w 230"/>
                <a:gd name="T49" fmla="*/ 146 h 247"/>
                <a:gd name="T50" fmla="*/ 17 w 230"/>
                <a:gd name="T51" fmla="*/ 135 h 247"/>
                <a:gd name="T52" fmla="*/ 36 w 230"/>
                <a:gd name="T53" fmla="*/ 103 h 247"/>
                <a:gd name="T54" fmla="*/ 115 w 230"/>
                <a:gd name="T55" fmla="*/ 119 h 247"/>
                <a:gd name="T56" fmla="*/ 194 w 230"/>
                <a:gd name="T57" fmla="*/ 103 h 247"/>
                <a:gd name="T58" fmla="*/ 213 w 230"/>
                <a:gd name="T59" fmla="*/ 91 h 247"/>
                <a:gd name="T60" fmla="*/ 213 w 230"/>
                <a:gd name="T61" fmla="*/ 104 h 247"/>
                <a:gd name="T62" fmla="*/ 213 w 230"/>
                <a:gd name="T63" fmla="*/ 104 h 247"/>
                <a:gd name="T64" fmla="*/ 187 w 230"/>
                <a:gd name="T65" fmla="*/ 131 h 247"/>
                <a:gd name="T66" fmla="*/ 115 w 230"/>
                <a:gd name="T67" fmla="*/ 145 h 247"/>
                <a:gd name="T68" fmla="*/ 44 w 230"/>
                <a:gd name="T69" fmla="*/ 131 h 247"/>
                <a:gd name="T70" fmla="*/ 17 w 230"/>
                <a:gd name="T71" fmla="*/ 104 h 247"/>
                <a:gd name="T72" fmla="*/ 17 w 230"/>
                <a:gd name="T73" fmla="*/ 104 h 247"/>
                <a:gd name="T74" fmla="*/ 17 w 230"/>
                <a:gd name="T75" fmla="*/ 91 h 247"/>
                <a:gd name="T76" fmla="*/ 36 w 230"/>
                <a:gd name="T77" fmla="*/ 103 h 247"/>
                <a:gd name="T78" fmla="*/ 213 w 230"/>
                <a:gd name="T79" fmla="*/ 188 h 247"/>
                <a:gd name="T80" fmla="*/ 187 w 230"/>
                <a:gd name="T81" fmla="*/ 216 h 247"/>
                <a:gd name="T82" fmla="*/ 115 w 230"/>
                <a:gd name="T83" fmla="*/ 230 h 247"/>
                <a:gd name="T84" fmla="*/ 44 w 230"/>
                <a:gd name="T85" fmla="*/ 216 h 247"/>
                <a:gd name="T86" fmla="*/ 17 w 230"/>
                <a:gd name="T87" fmla="*/ 188 h 247"/>
                <a:gd name="T88" fmla="*/ 17 w 230"/>
                <a:gd name="T89" fmla="*/ 188 h 247"/>
                <a:gd name="T90" fmla="*/ 17 w 230"/>
                <a:gd name="T91" fmla="*/ 177 h 247"/>
                <a:gd name="T92" fmla="*/ 36 w 230"/>
                <a:gd name="T93" fmla="*/ 189 h 247"/>
                <a:gd name="T94" fmla="*/ 115 w 230"/>
                <a:gd name="T95" fmla="*/ 205 h 247"/>
                <a:gd name="T96" fmla="*/ 194 w 230"/>
                <a:gd name="T97" fmla="*/ 189 h 247"/>
                <a:gd name="T98" fmla="*/ 213 w 230"/>
                <a:gd name="T99" fmla="*/ 177 h 247"/>
                <a:gd name="T100" fmla="*/ 213 w 230"/>
                <a:gd name="T101" fmla="*/ 18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0" h="247">
                  <a:moveTo>
                    <a:pt x="194" y="16"/>
                  </a:moveTo>
                  <a:cubicBezTo>
                    <a:pt x="173" y="6"/>
                    <a:pt x="145" y="0"/>
                    <a:pt x="115" y="0"/>
                  </a:cubicBezTo>
                  <a:cubicBezTo>
                    <a:pt x="85" y="0"/>
                    <a:pt x="57" y="6"/>
                    <a:pt x="36" y="16"/>
                  </a:cubicBezTo>
                  <a:cubicBezTo>
                    <a:pt x="13" y="27"/>
                    <a:pt x="0" y="43"/>
                    <a:pt x="0" y="60"/>
                  </a:cubicBezTo>
                  <a:cubicBezTo>
                    <a:pt x="0" y="188"/>
                    <a:pt x="0" y="188"/>
                    <a:pt x="0" y="188"/>
                  </a:cubicBezTo>
                  <a:cubicBezTo>
                    <a:pt x="0" y="188"/>
                    <a:pt x="0" y="188"/>
                    <a:pt x="0" y="188"/>
                  </a:cubicBezTo>
                  <a:cubicBezTo>
                    <a:pt x="1" y="205"/>
                    <a:pt x="13" y="220"/>
                    <a:pt x="36" y="231"/>
                  </a:cubicBezTo>
                  <a:cubicBezTo>
                    <a:pt x="57" y="241"/>
                    <a:pt x="85" y="247"/>
                    <a:pt x="115" y="247"/>
                  </a:cubicBezTo>
                  <a:cubicBezTo>
                    <a:pt x="145" y="247"/>
                    <a:pt x="173" y="241"/>
                    <a:pt x="194" y="231"/>
                  </a:cubicBezTo>
                  <a:cubicBezTo>
                    <a:pt x="217" y="220"/>
                    <a:pt x="229" y="205"/>
                    <a:pt x="230" y="188"/>
                  </a:cubicBezTo>
                  <a:cubicBezTo>
                    <a:pt x="230" y="188"/>
                    <a:pt x="230" y="188"/>
                    <a:pt x="230" y="188"/>
                  </a:cubicBezTo>
                  <a:cubicBezTo>
                    <a:pt x="230" y="60"/>
                    <a:pt x="230" y="60"/>
                    <a:pt x="230" y="60"/>
                  </a:cubicBezTo>
                  <a:cubicBezTo>
                    <a:pt x="230" y="43"/>
                    <a:pt x="217" y="27"/>
                    <a:pt x="194" y="16"/>
                  </a:cubicBezTo>
                  <a:moveTo>
                    <a:pt x="17" y="135"/>
                  </a:moveTo>
                  <a:cubicBezTo>
                    <a:pt x="22" y="139"/>
                    <a:pt x="29" y="143"/>
                    <a:pt x="36" y="147"/>
                  </a:cubicBezTo>
                  <a:cubicBezTo>
                    <a:pt x="57" y="157"/>
                    <a:pt x="85" y="162"/>
                    <a:pt x="115" y="162"/>
                  </a:cubicBezTo>
                  <a:cubicBezTo>
                    <a:pt x="145" y="162"/>
                    <a:pt x="173" y="157"/>
                    <a:pt x="194" y="147"/>
                  </a:cubicBezTo>
                  <a:cubicBezTo>
                    <a:pt x="201" y="143"/>
                    <a:pt x="208" y="139"/>
                    <a:pt x="213" y="135"/>
                  </a:cubicBezTo>
                  <a:cubicBezTo>
                    <a:pt x="213" y="146"/>
                    <a:pt x="213" y="146"/>
                    <a:pt x="213" y="146"/>
                  </a:cubicBezTo>
                  <a:cubicBezTo>
                    <a:pt x="213" y="146"/>
                    <a:pt x="213" y="146"/>
                    <a:pt x="213" y="146"/>
                  </a:cubicBezTo>
                  <a:cubicBezTo>
                    <a:pt x="212" y="156"/>
                    <a:pt x="203" y="166"/>
                    <a:pt x="187" y="174"/>
                  </a:cubicBezTo>
                  <a:cubicBezTo>
                    <a:pt x="168" y="183"/>
                    <a:pt x="142" y="188"/>
                    <a:pt x="115" y="188"/>
                  </a:cubicBezTo>
                  <a:cubicBezTo>
                    <a:pt x="88" y="188"/>
                    <a:pt x="63" y="183"/>
                    <a:pt x="44" y="174"/>
                  </a:cubicBezTo>
                  <a:cubicBezTo>
                    <a:pt x="27" y="166"/>
                    <a:pt x="18" y="156"/>
                    <a:pt x="17" y="146"/>
                  </a:cubicBezTo>
                  <a:cubicBezTo>
                    <a:pt x="17" y="146"/>
                    <a:pt x="17" y="146"/>
                    <a:pt x="17" y="146"/>
                  </a:cubicBezTo>
                  <a:lnTo>
                    <a:pt x="17" y="135"/>
                  </a:lnTo>
                  <a:close/>
                  <a:moveTo>
                    <a:pt x="36" y="103"/>
                  </a:moveTo>
                  <a:cubicBezTo>
                    <a:pt x="57" y="114"/>
                    <a:pt x="85" y="119"/>
                    <a:pt x="115" y="119"/>
                  </a:cubicBezTo>
                  <a:cubicBezTo>
                    <a:pt x="145" y="119"/>
                    <a:pt x="173" y="114"/>
                    <a:pt x="194" y="103"/>
                  </a:cubicBezTo>
                  <a:cubicBezTo>
                    <a:pt x="201" y="100"/>
                    <a:pt x="208" y="96"/>
                    <a:pt x="213" y="91"/>
                  </a:cubicBezTo>
                  <a:cubicBezTo>
                    <a:pt x="213" y="104"/>
                    <a:pt x="213" y="104"/>
                    <a:pt x="213" y="104"/>
                  </a:cubicBezTo>
                  <a:cubicBezTo>
                    <a:pt x="213" y="104"/>
                    <a:pt x="213" y="104"/>
                    <a:pt x="213" y="104"/>
                  </a:cubicBezTo>
                  <a:cubicBezTo>
                    <a:pt x="212" y="114"/>
                    <a:pt x="203" y="124"/>
                    <a:pt x="187" y="131"/>
                  </a:cubicBezTo>
                  <a:cubicBezTo>
                    <a:pt x="168" y="140"/>
                    <a:pt x="142" y="145"/>
                    <a:pt x="115" y="145"/>
                  </a:cubicBezTo>
                  <a:cubicBezTo>
                    <a:pt x="88" y="145"/>
                    <a:pt x="63" y="140"/>
                    <a:pt x="44" y="131"/>
                  </a:cubicBezTo>
                  <a:cubicBezTo>
                    <a:pt x="27" y="124"/>
                    <a:pt x="18" y="114"/>
                    <a:pt x="17" y="104"/>
                  </a:cubicBezTo>
                  <a:cubicBezTo>
                    <a:pt x="17" y="104"/>
                    <a:pt x="17" y="104"/>
                    <a:pt x="17" y="104"/>
                  </a:cubicBezTo>
                  <a:cubicBezTo>
                    <a:pt x="17" y="91"/>
                    <a:pt x="17" y="91"/>
                    <a:pt x="17" y="91"/>
                  </a:cubicBezTo>
                  <a:cubicBezTo>
                    <a:pt x="22" y="96"/>
                    <a:pt x="29" y="100"/>
                    <a:pt x="36" y="103"/>
                  </a:cubicBezTo>
                  <a:moveTo>
                    <a:pt x="213" y="188"/>
                  </a:moveTo>
                  <a:cubicBezTo>
                    <a:pt x="212" y="198"/>
                    <a:pt x="203" y="208"/>
                    <a:pt x="187" y="216"/>
                  </a:cubicBezTo>
                  <a:cubicBezTo>
                    <a:pt x="168" y="225"/>
                    <a:pt x="142" y="230"/>
                    <a:pt x="115" y="230"/>
                  </a:cubicBezTo>
                  <a:cubicBezTo>
                    <a:pt x="88" y="230"/>
                    <a:pt x="63" y="225"/>
                    <a:pt x="44" y="216"/>
                  </a:cubicBezTo>
                  <a:cubicBezTo>
                    <a:pt x="27" y="208"/>
                    <a:pt x="18" y="198"/>
                    <a:pt x="17" y="188"/>
                  </a:cubicBezTo>
                  <a:cubicBezTo>
                    <a:pt x="17" y="188"/>
                    <a:pt x="17" y="188"/>
                    <a:pt x="17" y="188"/>
                  </a:cubicBezTo>
                  <a:cubicBezTo>
                    <a:pt x="17" y="177"/>
                    <a:pt x="17" y="177"/>
                    <a:pt x="17" y="177"/>
                  </a:cubicBezTo>
                  <a:cubicBezTo>
                    <a:pt x="22" y="182"/>
                    <a:pt x="29" y="186"/>
                    <a:pt x="36" y="189"/>
                  </a:cubicBezTo>
                  <a:cubicBezTo>
                    <a:pt x="57" y="199"/>
                    <a:pt x="85" y="205"/>
                    <a:pt x="115" y="205"/>
                  </a:cubicBezTo>
                  <a:cubicBezTo>
                    <a:pt x="145" y="205"/>
                    <a:pt x="173" y="199"/>
                    <a:pt x="194" y="189"/>
                  </a:cubicBezTo>
                  <a:cubicBezTo>
                    <a:pt x="201" y="186"/>
                    <a:pt x="208" y="182"/>
                    <a:pt x="213" y="177"/>
                  </a:cubicBezTo>
                  <a:cubicBezTo>
                    <a:pt x="213" y="188"/>
                    <a:pt x="213" y="188"/>
                    <a:pt x="213" y="1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p:cNvSpPr>
              <a:spLocks/>
            </p:cNvSpPr>
            <p:nvPr/>
          </p:nvSpPr>
          <p:spPr bwMode="auto">
            <a:xfrm>
              <a:off x="253" y="1544"/>
              <a:ext cx="350" cy="270"/>
            </a:xfrm>
            <a:custGeom>
              <a:avLst/>
              <a:gdLst>
                <a:gd name="T0" fmla="*/ 479 w 479"/>
                <a:gd name="T1" fmla="*/ 190 h 369"/>
                <a:gd name="T2" fmla="*/ 368 w 479"/>
                <a:gd name="T3" fmla="*/ 0 h 369"/>
                <a:gd name="T4" fmla="*/ 0 w 479"/>
                <a:gd name="T5" fmla="*/ 214 h 369"/>
                <a:gd name="T6" fmla="*/ 18 w 479"/>
                <a:gd name="T7" fmla="*/ 244 h 369"/>
                <a:gd name="T8" fmla="*/ 20 w 479"/>
                <a:gd name="T9" fmla="*/ 243 h 369"/>
                <a:gd name="T10" fmla="*/ 33 w 479"/>
                <a:gd name="T11" fmla="*/ 237 h 369"/>
                <a:gd name="T12" fmla="*/ 24 w 479"/>
                <a:gd name="T13" fmla="*/ 220 h 369"/>
                <a:gd name="T14" fmla="*/ 362 w 479"/>
                <a:gd name="T15" fmla="*/ 23 h 369"/>
                <a:gd name="T16" fmla="*/ 456 w 479"/>
                <a:gd name="T17" fmla="*/ 184 h 369"/>
                <a:gd name="T18" fmla="*/ 238 w 479"/>
                <a:gd name="T19" fmla="*/ 311 h 369"/>
                <a:gd name="T20" fmla="*/ 238 w 479"/>
                <a:gd name="T21" fmla="*/ 331 h 369"/>
                <a:gd name="T22" fmla="*/ 420 w 479"/>
                <a:gd name="T23" fmla="*/ 225 h 369"/>
                <a:gd name="T24" fmla="*/ 446 w 479"/>
                <a:gd name="T25" fmla="*/ 284 h 369"/>
                <a:gd name="T26" fmla="*/ 238 w 479"/>
                <a:gd name="T27" fmla="*/ 351 h 369"/>
                <a:gd name="T28" fmla="*/ 238 w 479"/>
                <a:gd name="T29" fmla="*/ 369 h 369"/>
                <a:gd name="T30" fmla="*/ 469 w 479"/>
                <a:gd name="T31" fmla="*/ 294 h 369"/>
                <a:gd name="T32" fmla="*/ 435 w 479"/>
                <a:gd name="T33" fmla="*/ 216 h 369"/>
                <a:gd name="T34" fmla="*/ 479 w 479"/>
                <a:gd name="T35" fmla="*/ 19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9" h="369">
                  <a:moveTo>
                    <a:pt x="479" y="190"/>
                  </a:moveTo>
                  <a:cubicBezTo>
                    <a:pt x="368" y="0"/>
                    <a:pt x="368" y="0"/>
                    <a:pt x="368" y="0"/>
                  </a:cubicBezTo>
                  <a:cubicBezTo>
                    <a:pt x="0" y="214"/>
                    <a:pt x="0" y="214"/>
                    <a:pt x="0" y="214"/>
                  </a:cubicBezTo>
                  <a:cubicBezTo>
                    <a:pt x="18" y="244"/>
                    <a:pt x="18" y="244"/>
                    <a:pt x="18" y="244"/>
                  </a:cubicBezTo>
                  <a:cubicBezTo>
                    <a:pt x="18" y="243"/>
                    <a:pt x="19" y="243"/>
                    <a:pt x="20" y="243"/>
                  </a:cubicBezTo>
                  <a:cubicBezTo>
                    <a:pt x="24" y="241"/>
                    <a:pt x="29" y="239"/>
                    <a:pt x="33" y="237"/>
                  </a:cubicBezTo>
                  <a:cubicBezTo>
                    <a:pt x="24" y="220"/>
                    <a:pt x="24" y="220"/>
                    <a:pt x="24" y="220"/>
                  </a:cubicBezTo>
                  <a:cubicBezTo>
                    <a:pt x="362" y="23"/>
                    <a:pt x="362" y="23"/>
                    <a:pt x="362" y="23"/>
                  </a:cubicBezTo>
                  <a:cubicBezTo>
                    <a:pt x="456" y="184"/>
                    <a:pt x="456" y="184"/>
                    <a:pt x="456" y="184"/>
                  </a:cubicBezTo>
                  <a:cubicBezTo>
                    <a:pt x="238" y="311"/>
                    <a:pt x="238" y="311"/>
                    <a:pt x="238" y="311"/>
                  </a:cubicBezTo>
                  <a:cubicBezTo>
                    <a:pt x="238" y="331"/>
                    <a:pt x="238" y="331"/>
                    <a:pt x="238" y="331"/>
                  </a:cubicBezTo>
                  <a:cubicBezTo>
                    <a:pt x="420" y="225"/>
                    <a:pt x="420" y="225"/>
                    <a:pt x="420" y="225"/>
                  </a:cubicBezTo>
                  <a:cubicBezTo>
                    <a:pt x="446" y="284"/>
                    <a:pt x="446" y="284"/>
                    <a:pt x="446" y="284"/>
                  </a:cubicBezTo>
                  <a:cubicBezTo>
                    <a:pt x="238" y="351"/>
                    <a:pt x="238" y="351"/>
                    <a:pt x="238" y="351"/>
                  </a:cubicBezTo>
                  <a:cubicBezTo>
                    <a:pt x="238" y="369"/>
                    <a:pt x="238" y="369"/>
                    <a:pt x="238" y="369"/>
                  </a:cubicBezTo>
                  <a:cubicBezTo>
                    <a:pt x="469" y="294"/>
                    <a:pt x="469" y="294"/>
                    <a:pt x="469" y="294"/>
                  </a:cubicBezTo>
                  <a:cubicBezTo>
                    <a:pt x="435" y="216"/>
                    <a:pt x="435" y="216"/>
                    <a:pt x="435" y="216"/>
                  </a:cubicBezTo>
                  <a:lnTo>
                    <a:pt x="479" y="1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9" name="Straight Connector 18"/>
          <p:cNvCxnSpPr/>
          <p:nvPr/>
        </p:nvCxnSpPr>
        <p:spPr>
          <a:xfrm>
            <a:off x="782159" y="3540159"/>
            <a:ext cx="3248025" cy="0"/>
          </a:xfrm>
          <a:prstGeom prst="line">
            <a:avLst/>
          </a:prstGeom>
          <a:ln w="12700">
            <a:solidFill>
              <a:srgbClr val="92D050"/>
            </a:solidFill>
            <a:prstDash val="dash"/>
          </a:ln>
        </p:spPr>
        <p:style>
          <a:lnRef idx="1">
            <a:schemeClr val="accent1"/>
          </a:lnRef>
          <a:fillRef idx="0">
            <a:schemeClr val="accent1"/>
          </a:fillRef>
          <a:effectRef idx="0">
            <a:schemeClr val="accent1"/>
          </a:effectRef>
          <a:fontRef idx="minor">
            <a:schemeClr val="tx1"/>
          </a:fontRef>
        </p:style>
      </p:cxnSp>
      <p:grpSp>
        <p:nvGrpSpPr>
          <p:cNvPr id="18" name="Group 13"/>
          <p:cNvGrpSpPr>
            <a:grpSpLocks noChangeAspect="1"/>
          </p:cNvGrpSpPr>
          <p:nvPr/>
        </p:nvGrpSpPr>
        <p:grpSpPr bwMode="auto">
          <a:xfrm>
            <a:off x="906225" y="2671323"/>
            <a:ext cx="517525" cy="515937"/>
            <a:chOff x="166" y="1711"/>
            <a:chExt cx="326" cy="325"/>
          </a:xfrm>
        </p:grpSpPr>
        <p:sp>
          <p:nvSpPr>
            <p:cNvPr id="20" name="AutoShape 12"/>
            <p:cNvSpPr>
              <a:spLocks noChangeAspect="1" noChangeArrowheads="1" noTextEdit="1"/>
            </p:cNvSpPr>
            <p:nvPr/>
          </p:nvSpPr>
          <p:spPr bwMode="auto">
            <a:xfrm>
              <a:off x="166" y="1711"/>
              <a:ext cx="326"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p:nvSpPr>
          <p:spPr bwMode="auto">
            <a:xfrm>
              <a:off x="166" y="1712"/>
              <a:ext cx="326" cy="324"/>
            </a:xfrm>
            <a:custGeom>
              <a:avLst/>
              <a:gdLst>
                <a:gd name="T0" fmla="*/ 326 w 326"/>
                <a:gd name="T1" fmla="*/ 324 h 324"/>
                <a:gd name="T2" fmla="*/ 0 w 326"/>
                <a:gd name="T3" fmla="*/ 324 h 324"/>
                <a:gd name="T4" fmla="*/ 0 w 326"/>
                <a:gd name="T5" fmla="*/ 0 h 324"/>
                <a:gd name="T6" fmla="*/ 326 w 326"/>
                <a:gd name="T7" fmla="*/ 0 h 324"/>
                <a:gd name="T8" fmla="*/ 326 w 326"/>
                <a:gd name="T9" fmla="*/ 324 h 324"/>
                <a:gd name="T10" fmla="*/ 326 w 326"/>
                <a:gd name="T11" fmla="*/ 324 h 324"/>
              </a:gdLst>
              <a:ahLst/>
              <a:cxnLst>
                <a:cxn ang="0">
                  <a:pos x="T0" y="T1"/>
                </a:cxn>
                <a:cxn ang="0">
                  <a:pos x="T2" y="T3"/>
                </a:cxn>
                <a:cxn ang="0">
                  <a:pos x="T4" y="T5"/>
                </a:cxn>
                <a:cxn ang="0">
                  <a:pos x="T6" y="T7"/>
                </a:cxn>
                <a:cxn ang="0">
                  <a:pos x="T8" y="T9"/>
                </a:cxn>
                <a:cxn ang="0">
                  <a:pos x="T10" y="T11"/>
                </a:cxn>
              </a:cxnLst>
              <a:rect l="0" t="0" r="r" b="b"/>
              <a:pathLst>
                <a:path w="326" h="324">
                  <a:moveTo>
                    <a:pt x="326" y="324"/>
                  </a:moveTo>
                  <a:lnTo>
                    <a:pt x="0" y="324"/>
                  </a:lnTo>
                  <a:lnTo>
                    <a:pt x="0" y="0"/>
                  </a:lnTo>
                  <a:lnTo>
                    <a:pt x="326" y="0"/>
                  </a:lnTo>
                  <a:lnTo>
                    <a:pt x="326" y="324"/>
                  </a:lnTo>
                  <a:lnTo>
                    <a:pt x="326" y="324"/>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p:nvSpPr>
          <p:spPr bwMode="auto">
            <a:xfrm>
              <a:off x="267" y="1927"/>
              <a:ext cx="52" cy="52"/>
            </a:xfrm>
            <a:custGeom>
              <a:avLst/>
              <a:gdLst>
                <a:gd name="T0" fmla="*/ 61 w 109"/>
                <a:gd name="T1" fmla="*/ 88 h 109"/>
                <a:gd name="T2" fmla="*/ 17 w 109"/>
                <a:gd name="T3" fmla="*/ 9 h 109"/>
                <a:gd name="T4" fmla="*/ 0 w 109"/>
                <a:gd name="T5" fmla="*/ 9 h 109"/>
                <a:gd name="T6" fmla="*/ 49 w 109"/>
                <a:gd name="T7" fmla="*/ 100 h 109"/>
                <a:gd name="T8" fmla="*/ 55 w 109"/>
                <a:gd name="T9" fmla="*/ 107 h 109"/>
                <a:gd name="T10" fmla="*/ 58 w 109"/>
                <a:gd name="T11" fmla="*/ 109 h 109"/>
                <a:gd name="T12" fmla="*/ 77 w 109"/>
                <a:gd name="T13" fmla="*/ 109 h 109"/>
                <a:gd name="T14" fmla="*/ 77 w 109"/>
                <a:gd name="T15" fmla="*/ 100 h 109"/>
                <a:gd name="T16" fmla="*/ 109 w 109"/>
                <a:gd name="T17" fmla="*/ 11 h 109"/>
                <a:gd name="T18" fmla="*/ 98 w 109"/>
                <a:gd name="T19" fmla="*/ 0 h 109"/>
                <a:gd name="T20" fmla="*/ 61 w 109"/>
                <a:gd name="T21" fmla="*/ 8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109">
                  <a:moveTo>
                    <a:pt x="61" y="88"/>
                  </a:moveTo>
                  <a:cubicBezTo>
                    <a:pt x="36" y="63"/>
                    <a:pt x="17" y="44"/>
                    <a:pt x="17" y="9"/>
                  </a:cubicBezTo>
                  <a:cubicBezTo>
                    <a:pt x="0" y="9"/>
                    <a:pt x="0" y="9"/>
                    <a:pt x="0" y="9"/>
                  </a:cubicBezTo>
                  <a:cubicBezTo>
                    <a:pt x="0" y="51"/>
                    <a:pt x="25" y="75"/>
                    <a:pt x="49" y="100"/>
                  </a:cubicBezTo>
                  <a:cubicBezTo>
                    <a:pt x="52" y="102"/>
                    <a:pt x="53" y="104"/>
                    <a:pt x="55" y="107"/>
                  </a:cubicBezTo>
                  <a:cubicBezTo>
                    <a:pt x="58" y="109"/>
                    <a:pt x="58" y="109"/>
                    <a:pt x="58" y="109"/>
                  </a:cubicBezTo>
                  <a:cubicBezTo>
                    <a:pt x="77" y="109"/>
                    <a:pt x="77" y="109"/>
                    <a:pt x="77" y="109"/>
                  </a:cubicBezTo>
                  <a:cubicBezTo>
                    <a:pt x="77" y="100"/>
                    <a:pt x="77" y="100"/>
                    <a:pt x="77" y="100"/>
                  </a:cubicBezTo>
                  <a:cubicBezTo>
                    <a:pt x="78" y="62"/>
                    <a:pt x="82" y="38"/>
                    <a:pt x="109" y="11"/>
                  </a:cubicBezTo>
                  <a:cubicBezTo>
                    <a:pt x="98" y="0"/>
                    <a:pt x="98" y="0"/>
                    <a:pt x="98" y="0"/>
                  </a:cubicBezTo>
                  <a:cubicBezTo>
                    <a:pt x="70" y="27"/>
                    <a:pt x="62" y="52"/>
                    <a:pt x="61" y="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p:nvSpPr>
          <p:spPr bwMode="auto">
            <a:xfrm>
              <a:off x="223" y="1766"/>
              <a:ext cx="95" cy="157"/>
            </a:xfrm>
            <a:custGeom>
              <a:avLst/>
              <a:gdLst>
                <a:gd name="T0" fmla="*/ 91 w 198"/>
                <a:gd name="T1" fmla="*/ 298 h 328"/>
                <a:gd name="T2" fmla="*/ 35 w 198"/>
                <a:gd name="T3" fmla="*/ 239 h 328"/>
                <a:gd name="T4" fmla="*/ 47 w 198"/>
                <a:gd name="T5" fmla="*/ 228 h 328"/>
                <a:gd name="T6" fmla="*/ 91 w 198"/>
                <a:gd name="T7" fmla="*/ 274 h 328"/>
                <a:gd name="T8" fmla="*/ 91 w 198"/>
                <a:gd name="T9" fmla="*/ 237 h 328"/>
                <a:gd name="T10" fmla="*/ 43 w 198"/>
                <a:gd name="T11" fmla="*/ 188 h 328"/>
                <a:gd name="T12" fmla="*/ 55 w 198"/>
                <a:gd name="T13" fmla="*/ 176 h 328"/>
                <a:gd name="T14" fmla="*/ 91 w 198"/>
                <a:gd name="T15" fmla="*/ 213 h 328"/>
                <a:gd name="T16" fmla="*/ 91 w 198"/>
                <a:gd name="T17" fmla="*/ 177 h 328"/>
                <a:gd name="T18" fmla="*/ 52 w 198"/>
                <a:gd name="T19" fmla="*/ 138 h 328"/>
                <a:gd name="T20" fmla="*/ 63 w 198"/>
                <a:gd name="T21" fmla="*/ 125 h 328"/>
                <a:gd name="T22" fmla="*/ 91 w 198"/>
                <a:gd name="T23" fmla="*/ 153 h 328"/>
                <a:gd name="T24" fmla="*/ 91 w 198"/>
                <a:gd name="T25" fmla="*/ 89 h 328"/>
                <a:gd name="T26" fmla="*/ 108 w 198"/>
                <a:gd name="T27" fmla="*/ 89 h 328"/>
                <a:gd name="T28" fmla="*/ 108 w 198"/>
                <a:gd name="T29" fmla="*/ 153 h 328"/>
                <a:gd name="T30" fmla="*/ 136 w 198"/>
                <a:gd name="T31" fmla="*/ 125 h 328"/>
                <a:gd name="T32" fmla="*/ 149 w 198"/>
                <a:gd name="T33" fmla="*/ 138 h 328"/>
                <a:gd name="T34" fmla="*/ 108 w 198"/>
                <a:gd name="T35" fmla="*/ 177 h 328"/>
                <a:gd name="T36" fmla="*/ 108 w 198"/>
                <a:gd name="T37" fmla="*/ 213 h 328"/>
                <a:gd name="T38" fmla="*/ 145 w 198"/>
                <a:gd name="T39" fmla="*/ 176 h 328"/>
                <a:gd name="T40" fmla="*/ 157 w 198"/>
                <a:gd name="T41" fmla="*/ 188 h 328"/>
                <a:gd name="T42" fmla="*/ 108 w 198"/>
                <a:gd name="T43" fmla="*/ 237 h 328"/>
                <a:gd name="T44" fmla="*/ 108 w 198"/>
                <a:gd name="T45" fmla="*/ 274 h 328"/>
                <a:gd name="T46" fmla="*/ 153 w 198"/>
                <a:gd name="T47" fmla="*/ 228 h 328"/>
                <a:gd name="T48" fmla="*/ 166 w 198"/>
                <a:gd name="T49" fmla="*/ 239 h 328"/>
                <a:gd name="T50" fmla="*/ 108 w 198"/>
                <a:gd name="T51" fmla="*/ 298 h 328"/>
                <a:gd name="T52" fmla="*/ 108 w 198"/>
                <a:gd name="T53" fmla="*/ 328 h 328"/>
                <a:gd name="T54" fmla="*/ 172 w 198"/>
                <a:gd name="T55" fmla="*/ 301 h 328"/>
                <a:gd name="T56" fmla="*/ 180 w 198"/>
                <a:gd name="T57" fmla="*/ 294 h 328"/>
                <a:gd name="T58" fmla="*/ 171 w 198"/>
                <a:gd name="T59" fmla="*/ 247 h 328"/>
                <a:gd name="T60" fmla="*/ 198 w 198"/>
                <a:gd name="T61" fmla="*/ 174 h 328"/>
                <a:gd name="T62" fmla="*/ 180 w 198"/>
                <a:gd name="T63" fmla="*/ 120 h 328"/>
                <a:gd name="T64" fmla="*/ 100 w 198"/>
                <a:gd name="T65" fmla="*/ 0 h 328"/>
                <a:gd name="T66" fmla="*/ 0 w 198"/>
                <a:gd name="T67" fmla="*/ 225 h 328"/>
                <a:gd name="T68" fmla="*/ 29 w 198"/>
                <a:gd name="T69" fmla="*/ 298 h 328"/>
                <a:gd name="T70" fmla="*/ 91 w 198"/>
                <a:gd name="T71" fmla="*/ 328 h 328"/>
                <a:gd name="T72" fmla="*/ 91 w 198"/>
                <a:gd name="T73" fmla="*/ 29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328">
                  <a:moveTo>
                    <a:pt x="91" y="298"/>
                  </a:moveTo>
                  <a:cubicBezTo>
                    <a:pt x="35" y="239"/>
                    <a:pt x="35" y="239"/>
                    <a:pt x="35" y="239"/>
                  </a:cubicBezTo>
                  <a:cubicBezTo>
                    <a:pt x="47" y="228"/>
                    <a:pt x="47" y="228"/>
                    <a:pt x="47" y="228"/>
                  </a:cubicBezTo>
                  <a:cubicBezTo>
                    <a:pt x="91" y="274"/>
                    <a:pt x="91" y="274"/>
                    <a:pt x="91" y="274"/>
                  </a:cubicBezTo>
                  <a:cubicBezTo>
                    <a:pt x="91" y="237"/>
                    <a:pt x="91" y="237"/>
                    <a:pt x="91" y="237"/>
                  </a:cubicBezTo>
                  <a:cubicBezTo>
                    <a:pt x="43" y="188"/>
                    <a:pt x="43" y="188"/>
                    <a:pt x="43" y="188"/>
                  </a:cubicBezTo>
                  <a:cubicBezTo>
                    <a:pt x="55" y="176"/>
                    <a:pt x="55" y="176"/>
                    <a:pt x="55" y="176"/>
                  </a:cubicBezTo>
                  <a:cubicBezTo>
                    <a:pt x="91" y="213"/>
                    <a:pt x="91" y="213"/>
                    <a:pt x="91" y="213"/>
                  </a:cubicBezTo>
                  <a:cubicBezTo>
                    <a:pt x="91" y="177"/>
                    <a:pt x="91" y="177"/>
                    <a:pt x="91" y="177"/>
                  </a:cubicBezTo>
                  <a:cubicBezTo>
                    <a:pt x="52" y="138"/>
                    <a:pt x="52" y="138"/>
                    <a:pt x="52" y="138"/>
                  </a:cubicBezTo>
                  <a:cubicBezTo>
                    <a:pt x="63" y="125"/>
                    <a:pt x="63" y="125"/>
                    <a:pt x="63" y="125"/>
                  </a:cubicBezTo>
                  <a:cubicBezTo>
                    <a:pt x="91" y="153"/>
                    <a:pt x="91" y="153"/>
                    <a:pt x="91" y="153"/>
                  </a:cubicBezTo>
                  <a:cubicBezTo>
                    <a:pt x="91" y="89"/>
                    <a:pt x="91" y="89"/>
                    <a:pt x="91" y="89"/>
                  </a:cubicBezTo>
                  <a:cubicBezTo>
                    <a:pt x="108" y="89"/>
                    <a:pt x="108" y="89"/>
                    <a:pt x="108" y="89"/>
                  </a:cubicBezTo>
                  <a:cubicBezTo>
                    <a:pt x="108" y="153"/>
                    <a:pt x="108" y="153"/>
                    <a:pt x="108" y="153"/>
                  </a:cubicBezTo>
                  <a:cubicBezTo>
                    <a:pt x="136" y="125"/>
                    <a:pt x="136" y="125"/>
                    <a:pt x="136" y="125"/>
                  </a:cubicBezTo>
                  <a:cubicBezTo>
                    <a:pt x="149" y="138"/>
                    <a:pt x="149" y="138"/>
                    <a:pt x="149" y="138"/>
                  </a:cubicBezTo>
                  <a:cubicBezTo>
                    <a:pt x="108" y="177"/>
                    <a:pt x="108" y="177"/>
                    <a:pt x="108" y="177"/>
                  </a:cubicBezTo>
                  <a:cubicBezTo>
                    <a:pt x="108" y="213"/>
                    <a:pt x="108" y="213"/>
                    <a:pt x="108" y="213"/>
                  </a:cubicBezTo>
                  <a:cubicBezTo>
                    <a:pt x="145" y="176"/>
                    <a:pt x="145" y="176"/>
                    <a:pt x="145" y="176"/>
                  </a:cubicBezTo>
                  <a:cubicBezTo>
                    <a:pt x="157" y="188"/>
                    <a:pt x="157" y="188"/>
                    <a:pt x="157" y="188"/>
                  </a:cubicBezTo>
                  <a:cubicBezTo>
                    <a:pt x="108" y="237"/>
                    <a:pt x="108" y="237"/>
                    <a:pt x="108" y="237"/>
                  </a:cubicBezTo>
                  <a:cubicBezTo>
                    <a:pt x="108" y="274"/>
                    <a:pt x="108" y="274"/>
                    <a:pt x="108" y="274"/>
                  </a:cubicBezTo>
                  <a:cubicBezTo>
                    <a:pt x="153" y="228"/>
                    <a:pt x="153" y="228"/>
                    <a:pt x="153" y="228"/>
                  </a:cubicBezTo>
                  <a:cubicBezTo>
                    <a:pt x="166" y="239"/>
                    <a:pt x="166" y="239"/>
                    <a:pt x="166" y="239"/>
                  </a:cubicBezTo>
                  <a:cubicBezTo>
                    <a:pt x="108" y="298"/>
                    <a:pt x="108" y="298"/>
                    <a:pt x="108" y="298"/>
                  </a:cubicBezTo>
                  <a:cubicBezTo>
                    <a:pt x="108" y="328"/>
                    <a:pt x="108" y="328"/>
                    <a:pt x="108" y="328"/>
                  </a:cubicBezTo>
                  <a:cubicBezTo>
                    <a:pt x="133" y="327"/>
                    <a:pt x="155" y="317"/>
                    <a:pt x="172" y="301"/>
                  </a:cubicBezTo>
                  <a:cubicBezTo>
                    <a:pt x="175" y="299"/>
                    <a:pt x="177" y="297"/>
                    <a:pt x="180" y="294"/>
                  </a:cubicBezTo>
                  <a:cubicBezTo>
                    <a:pt x="173" y="280"/>
                    <a:pt x="171" y="265"/>
                    <a:pt x="171" y="247"/>
                  </a:cubicBezTo>
                  <a:cubicBezTo>
                    <a:pt x="171" y="220"/>
                    <a:pt x="181" y="194"/>
                    <a:pt x="198" y="174"/>
                  </a:cubicBezTo>
                  <a:cubicBezTo>
                    <a:pt x="194" y="155"/>
                    <a:pt x="189" y="137"/>
                    <a:pt x="180" y="120"/>
                  </a:cubicBezTo>
                  <a:cubicBezTo>
                    <a:pt x="165" y="84"/>
                    <a:pt x="140" y="47"/>
                    <a:pt x="100" y="0"/>
                  </a:cubicBezTo>
                  <a:cubicBezTo>
                    <a:pt x="21" y="94"/>
                    <a:pt x="0" y="143"/>
                    <a:pt x="0" y="225"/>
                  </a:cubicBezTo>
                  <a:cubicBezTo>
                    <a:pt x="0" y="251"/>
                    <a:pt x="10" y="278"/>
                    <a:pt x="29" y="298"/>
                  </a:cubicBezTo>
                  <a:cubicBezTo>
                    <a:pt x="46" y="316"/>
                    <a:pt x="68" y="327"/>
                    <a:pt x="91" y="328"/>
                  </a:cubicBezTo>
                  <a:lnTo>
                    <a:pt x="91" y="2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p:nvSpPr>
          <p:spPr bwMode="auto">
            <a:xfrm>
              <a:off x="313" y="1808"/>
              <a:ext cx="125" cy="127"/>
            </a:xfrm>
            <a:custGeom>
              <a:avLst/>
              <a:gdLst>
                <a:gd name="T0" fmla="*/ 30 w 261"/>
                <a:gd name="T1" fmla="*/ 87 h 265"/>
                <a:gd name="T2" fmla="*/ 1 w 261"/>
                <a:gd name="T3" fmla="*/ 160 h 265"/>
                <a:gd name="T4" fmla="*/ 23 w 261"/>
                <a:gd name="T5" fmla="*/ 226 h 265"/>
                <a:gd name="T6" fmla="*/ 44 w 261"/>
                <a:gd name="T7" fmla="*/ 205 h 265"/>
                <a:gd name="T8" fmla="*/ 46 w 261"/>
                <a:gd name="T9" fmla="*/ 123 h 265"/>
                <a:gd name="T10" fmla="*/ 63 w 261"/>
                <a:gd name="T11" fmla="*/ 123 h 265"/>
                <a:gd name="T12" fmla="*/ 62 w 261"/>
                <a:gd name="T13" fmla="*/ 187 h 265"/>
                <a:gd name="T14" fmla="*/ 88 w 261"/>
                <a:gd name="T15" fmla="*/ 161 h 265"/>
                <a:gd name="T16" fmla="*/ 88 w 261"/>
                <a:gd name="T17" fmla="*/ 93 h 265"/>
                <a:gd name="T18" fmla="*/ 104 w 261"/>
                <a:gd name="T19" fmla="*/ 93 h 265"/>
                <a:gd name="T20" fmla="*/ 104 w 261"/>
                <a:gd name="T21" fmla="*/ 144 h 265"/>
                <a:gd name="T22" fmla="*/ 129 w 261"/>
                <a:gd name="T23" fmla="*/ 120 h 265"/>
                <a:gd name="T24" fmla="*/ 129 w 261"/>
                <a:gd name="T25" fmla="*/ 63 h 265"/>
                <a:gd name="T26" fmla="*/ 146 w 261"/>
                <a:gd name="T27" fmla="*/ 63 h 265"/>
                <a:gd name="T28" fmla="*/ 146 w 261"/>
                <a:gd name="T29" fmla="*/ 103 h 265"/>
                <a:gd name="T30" fmla="*/ 192 w 261"/>
                <a:gd name="T31" fmla="*/ 57 h 265"/>
                <a:gd name="T32" fmla="*/ 204 w 261"/>
                <a:gd name="T33" fmla="*/ 69 h 265"/>
                <a:gd name="T34" fmla="*/ 159 w 261"/>
                <a:gd name="T35" fmla="*/ 114 h 265"/>
                <a:gd name="T36" fmla="*/ 199 w 261"/>
                <a:gd name="T37" fmla="*/ 114 h 265"/>
                <a:gd name="T38" fmla="*/ 199 w 261"/>
                <a:gd name="T39" fmla="*/ 132 h 265"/>
                <a:gd name="T40" fmla="*/ 142 w 261"/>
                <a:gd name="T41" fmla="*/ 132 h 265"/>
                <a:gd name="T42" fmla="*/ 117 w 261"/>
                <a:gd name="T43" fmla="*/ 157 h 265"/>
                <a:gd name="T44" fmla="*/ 168 w 261"/>
                <a:gd name="T45" fmla="*/ 157 h 265"/>
                <a:gd name="T46" fmla="*/ 168 w 261"/>
                <a:gd name="T47" fmla="*/ 174 h 265"/>
                <a:gd name="T48" fmla="*/ 100 w 261"/>
                <a:gd name="T49" fmla="*/ 174 h 265"/>
                <a:gd name="T50" fmla="*/ 73 w 261"/>
                <a:gd name="T51" fmla="*/ 200 h 265"/>
                <a:gd name="T52" fmla="*/ 138 w 261"/>
                <a:gd name="T53" fmla="*/ 199 h 265"/>
                <a:gd name="T54" fmla="*/ 138 w 261"/>
                <a:gd name="T55" fmla="*/ 216 h 265"/>
                <a:gd name="T56" fmla="*/ 56 w 261"/>
                <a:gd name="T57" fmla="*/ 217 h 265"/>
                <a:gd name="T58" fmla="*/ 35 w 261"/>
                <a:gd name="T59" fmla="*/ 239 h 265"/>
                <a:gd name="T60" fmla="*/ 104 w 261"/>
                <a:gd name="T61" fmla="*/ 265 h 265"/>
                <a:gd name="T62" fmla="*/ 169 w 261"/>
                <a:gd name="T63" fmla="*/ 238 h 265"/>
                <a:gd name="T64" fmla="*/ 234 w 261"/>
                <a:gd name="T65" fmla="*/ 141 h 265"/>
                <a:gd name="T66" fmla="*/ 261 w 261"/>
                <a:gd name="T67" fmla="*/ 0 h 265"/>
                <a:gd name="T68" fmla="*/ 30 w 261"/>
                <a:gd name="T69" fmla="*/ 8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1" h="265">
                  <a:moveTo>
                    <a:pt x="30" y="87"/>
                  </a:moveTo>
                  <a:cubicBezTo>
                    <a:pt x="12" y="106"/>
                    <a:pt x="1" y="132"/>
                    <a:pt x="1" y="160"/>
                  </a:cubicBezTo>
                  <a:cubicBezTo>
                    <a:pt x="0" y="186"/>
                    <a:pt x="8" y="208"/>
                    <a:pt x="23" y="226"/>
                  </a:cubicBezTo>
                  <a:cubicBezTo>
                    <a:pt x="44" y="205"/>
                    <a:pt x="44" y="205"/>
                    <a:pt x="44" y="205"/>
                  </a:cubicBezTo>
                  <a:cubicBezTo>
                    <a:pt x="46" y="123"/>
                    <a:pt x="46" y="123"/>
                    <a:pt x="46" y="123"/>
                  </a:cubicBezTo>
                  <a:cubicBezTo>
                    <a:pt x="63" y="123"/>
                    <a:pt x="63" y="123"/>
                    <a:pt x="63" y="123"/>
                  </a:cubicBezTo>
                  <a:cubicBezTo>
                    <a:pt x="62" y="187"/>
                    <a:pt x="62" y="187"/>
                    <a:pt x="62" y="187"/>
                  </a:cubicBezTo>
                  <a:cubicBezTo>
                    <a:pt x="88" y="161"/>
                    <a:pt x="88" y="161"/>
                    <a:pt x="88" y="161"/>
                  </a:cubicBezTo>
                  <a:cubicBezTo>
                    <a:pt x="88" y="93"/>
                    <a:pt x="88" y="93"/>
                    <a:pt x="88" y="93"/>
                  </a:cubicBezTo>
                  <a:cubicBezTo>
                    <a:pt x="104" y="93"/>
                    <a:pt x="104" y="93"/>
                    <a:pt x="104" y="93"/>
                  </a:cubicBezTo>
                  <a:cubicBezTo>
                    <a:pt x="104" y="144"/>
                    <a:pt x="104" y="144"/>
                    <a:pt x="104" y="144"/>
                  </a:cubicBezTo>
                  <a:cubicBezTo>
                    <a:pt x="129" y="120"/>
                    <a:pt x="129" y="120"/>
                    <a:pt x="129" y="120"/>
                  </a:cubicBezTo>
                  <a:cubicBezTo>
                    <a:pt x="129" y="63"/>
                    <a:pt x="129" y="63"/>
                    <a:pt x="129" y="63"/>
                  </a:cubicBezTo>
                  <a:cubicBezTo>
                    <a:pt x="146" y="63"/>
                    <a:pt x="146" y="63"/>
                    <a:pt x="146" y="63"/>
                  </a:cubicBezTo>
                  <a:cubicBezTo>
                    <a:pt x="146" y="103"/>
                    <a:pt x="146" y="103"/>
                    <a:pt x="146" y="103"/>
                  </a:cubicBezTo>
                  <a:cubicBezTo>
                    <a:pt x="192" y="57"/>
                    <a:pt x="192" y="57"/>
                    <a:pt x="192" y="57"/>
                  </a:cubicBezTo>
                  <a:cubicBezTo>
                    <a:pt x="204" y="69"/>
                    <a:pt x="204" y="69"/>
                    <a:pt x="204" y="69"/>
                  </a:cubicBezTo>
                  <a:cubicBezTo>
                    <a:pt x="159" y="114"/>
                    <a:pt x="159" y="114"/>
                    <a:pt x="159" y="114"/>
                  </a:cubicBezTo>
                  <a:cubicBezTo>
                    <a:pt x="199" y="114"/>
                    <a:pt x="199" y="114"/>
                    <a:pt x="199" y="114"/>
                  </a:cubicBezTo>
                  <a:cubicBezTo>
                    <a:pt x="199" y="132"/>
                    <a:pt x="199" y="132"/>
                    <a:pt x="199" y="132"/>
                  </a:cubicBezTo>
                  <a:cubicBezTo>
                    <a:pt x="142" y="132"/>
                    <a:pt x="142" y="132"/>
                    <a:pt x="142" y="132"/>
                  </a:cubicBezTo>
                  <a:cubicBezTo>
                    <a:pt x="117" y="157"/>
                    <a:pt x="117" y="157"/>
                    <a:pt x="117" y="157"/>
                  </a:cubicBezTo>
                  <a:cubicBezTo>
                    <a:pt x="168" y="157"/>
                    <a:pt x="168" y="157"/>
                    <a:pt x="168" y="157"/>
                  </a:cubicBezTo>
                  <a:cubicBezTo>
                    <a:pt x="168" y="174"/>
                    <a:pt x="168" y="174"/>
                    <a:pt x="168" y="174"/>
                  </a:cubicBezTo>
                  <a:cubicBezTo>
                    <a:pt x="100" y="174"/>
                    <a:pt x="100" y="174"/>
                    <a:pt x="100" y="174"/>
                  </a:cubicBezTo>
                  <a:cubicBezTo>
                    <a:pt x="73" y="200"/>
                    <a:pt x="73" y="200"/>
                    <a:pt x="73" y="200"/>
                  </a:cubicBezTo>
                  <a:cubicBezTo>
                    <a:pt x="138" y="199"/>
                    <a:pt x="138" y="199"/>
                    <a:pt x="138" y="199"/>
                  </a:cubicBezTo>
                  <a:cubicBezTo>
                    <a:pt x="138" y="216"/>
                    <a:pt x="138" y="216"/>
                    <a:pt x="138" y="216"/>
                  </a:cubicBezTo>
                  <a:cubicBezTo>
                    <a:pt x="56" y="217"/>
                    <a:pt x="56" y="217"/>
                    <a:pt x="56" y="217"/>
                  </a:cubicBezTo>
                  <a:cubicBezTo>
                    <a:pt x="35" y="239"/>
                    <a:pt x="35" y="239"/>
                    <a:pt x="35" y="239"/>
                  </a:cubicBezTo>
                  <a:cubicBezTo>
                    <a:pt x="55" y="255"/>
                    <a:pt x="79" y="265"/>
                    <a:pt x="104" y="265"/>
                  </a:cubicBezTo>
                  <a:cubicBezTo>
                    <a:pt x="128" y="265"/>
                    <a:pt x="152" y="255"/>
                    <a:pt x="169" y="238"/>
                  </a:cubicBezTo>
                  <a:cubicBezTo>
                    <a:pt x="199" y="207"/>
                    <a:pt x="219" y="177"/>
                    <a:pt x="234" y="141"/>
                  </a:cubicBezTo>
                  <a:cubicBezTo>
                    <a:pt x="247" y="105"/>
                    <a:pt x="256" y="61"/>
                    <a:pt x="261" y="0"/>
                  </a:cubicBezTo>
                  <a:cubicBezTo>
                    <a:pt x="139" y="10"/>
                    <a:pt x="88" y="30"/>
                    <a:pt x="30"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5" name="Group 21"/>
          <p:cNvGrpSpPr>
            <a:grpSpLocks noChangeAspect="1"/>
          </p:cNvGrpSpPr>
          <p:nvPr/>
        </p:nvGrpSpPr>
        <p:grpSpPr bwMode="auto">
          <a:xfrm>
            <a:off x="1517405" y="2667213"/>
            <a:ext cx="465672" cy="516763"/>
            <a:chOff x="924" y="1658"/>
            <a:chExt cx="319" cy="354"/>
          </a:xfrm>
        </p:grpSpPr>
        <p:sp>
          <p:nvSpPr>
            <p:cNvPr id="26" name="AutoShape 20"/>
            <p:cNvSpPr>
              <a:spLocks noChangeAspect="1" noChangeArrowheads="1" noTextEdit="1"/>
            </p:cNvSpPr>
            <p:nvPr/>
          </p:nvSpPr>
          <p:spPr bwMode="auto">
            <a:xfrm>
              <a:off x="924" y="1658"/>
              <a:ext cx="319" cy="354"/>
            </a:xfrm>
            <a:prstGeom prst="rect">
              <a:avLst/>
            </a:prstGeom>
            <a:solidFill>
              <a:srgbClr val="92D050"/>
            </a:solidFill>
            <a:ln w="9525">
              <a:solidFill>
                <a:srgbClr val="92D05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22"/>
            <p:cNvSpPr>
              <a:spLocks noChangeArrowheads="1"/>
            </p:cNvSpPr>
            <p:nvPr/>
          </p:nvSpPr>
          <p:spPr bwMode="auto">
            <a:xfrm>
              <a:off x="933" y="1798"/>
              <a:ext cx="52" cy="2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3"/>
            <p:cNvSpPr>
              <a:spLocks noChangeArrowheads="1"/>
            </p:cNvSpPr>
            <p:nvPr/>
          </p:nvSpPr>
          <p:spPr bwMode="auto">
            <a:xfrm>
              <a:off x="1006" y="1821"/>
              <a:ext cx="53" cy="2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4"/>
            <p:cNvSpPr>
              <a:spLocks noChangeArrowheads="1"/>
            </p:cNvSpPr>
            <p:nvPr/>
          </p:nvSpPr>
          <p:spPr bwMode="auto">
            <a:xfrm>
              <a:off x="1009" y="1789"/>
              <a:ext cx="48" cy="2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5"/>
            <p:cNvSpPr>
              <a:spLocks noChangeArrowheads="1"/>
            </p:cNvSpPr>
            <p:nvPr/>
          </p:nvSpPr>
          <p:spPr bwMode="auto">
            <a:xfrm>
              <a:off x="935" y="1768"/>
              <a:ext cx="47" cy="2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EditPoints="1"/>
            </p:cNvSpPr>
            <p:nvPr/>
          </p:nvSpPr>
          <p:spPr bwMode="auto">
            <a:xfrm>
              <a:off x="924" y="1830"/>
              <a:ext cx="319" cy="182"/>
            </a:xfrm>
            <a:custGeom>
              <a:avLst/>
              <a:gdLst>
                <a:gd name="T0" fmla="*/ 262 w 319"/>
                <a:gd name="T1" fmla="*/ 114 h 182"/>
                <a:gd name="T2" fmla="*/ 262 w 319"/>
                <a:gd name="T3" fmla="*/ 46 h 182"/>
                <a:gd name="T4" fmla="*/ 205 w 319"/>
                <a:gd name="T5" fmla="*/ 114 h 182"/>
                <a:gd name="T6" fmla="*/ 205 w 319"/>
                <a:gd name="T7" fmla="*/ 46 h 182"/>
                <a:gd name="T8" fmla="*/ 148 w 319"/>
                <a:gd name="T9" fmla="*/ 114 h 182"/>
                <a:gd name="T10" fmla="*/ 140 w 319"/>
                <a:gd name="T11" fmla="*/ 114 h 182"/>
                <a:gd name="T12" fmla="*/ 135 w 319"/>
                <a:gd name="T13" fmla="*/ 23 h 182"/>
                <a:gd name="T14" fmla="*/ 82 w 319"/>
                <a:gd name="T15" fmla="*/ 23 h 182"/>
                <a:gd name="T16" fmla="*/ 77 w 319"/>
                <a:gd name="T17" fmla="*/ 114 h 182"/>
                <a:gd name="T18" fmla="*/ 67 w 319"/>
                <a:gd name="T19" fmla="*/ 114 h 182"/>
                <a:gd name="T20" fmla="*/ 61 w 319"/>
                <a:gd name="T21" fmla="*/ 0 h 182"/>
                <a:gd name="T22" fmla="*/ 9 w 319"/>
                <a:gd name="T23" fmla="*/ 0 h 182"/>
                <a:gd name="T24" fmla="*/ 0 w 319"/>
                <a:gd name="T25" fmla="*/ 182 h 182"/>
                <a:gd name="T26" fmla="*/ 45 w 319"/>
                <a:gd name="T27" fmla="*/ 182 h 182"/>
                <a:gd name="T28" fmla="*/ 70 w 319"/>
                <a:gd name="T29" fmla="*/ 182 h 182"/>
                <a:gd name="T30" fmla="*/ 74 w 319"/>
                <a:gd name="T31" fmla="*/ 182 h 182"/>
                <a:gd name="T32" fmla="*/ 144 w 319"/>
                <a:gd name="T33" fmla="*/ 182 h 182"/>
                <a:gd name="T34" fmla="*/ 148 w 319"/>
                <a:gd name="T35" fmla="*/ 182 h 182"/>
                <a:gd name="T36" fmla="*/ 205 w 319"/>
                <a:gd name="T37" fmla="*/ 182 h 182"/>
                <a:gd name="T38" fmla="*/ 262 w 319"/>
                <a:gd name="T39" fmla="*/ 182 h 182"/>
                <a:gd name="T40" fmla="*/ 319 w 319"/>
                <a:gd name="T41" fmla="*/ 182 h 182"/>
                <a:gd name="T42" fmla="*/ 319 w 319"/>
                <a:gd name="T43" fmla="*/ 46 h 182"/>
                <a:gd name="T44" fmla="*/ 262 w 319"/>
                <a:gd name="T45" fmla="*/ 114 h 182"/>
                <a:gd name="T46" fmla="*/ 197 w 319"/>
                <a:gd name="T47" fmla="*/ 163 h 182"/>
                <a:gd name="T48" fmla="*/ 157 w 319"/>
                <a:gd name="T49" fmla="*/ 163 h 182"/>
                <a:gd name="T50" fmla="*/ 157 w 319"/>
                <a:gd name="T51" fmla="*/ 150 h 182"/>
                <a:gd name="T52" fmla="*/ 197 w 319"/>
                <a:gd name="T53" fmla="*/ 150 h 182"/>
                <a:gd name="T54" fmla="*/ 197 w 319"/>
                <a:gd name="T55" fmla="*/ 163 h 182"/>
                <a:gd name="T56" fmla="*/ 197 w 319"/>
                <a:gd name="T57" fmla="*/ 143 h 182"/>
                <a:gd name="T58" fmla="*/ 157 w 319"/>
                <a:gd name="T59" fmla="*/ 143 h 182"/>
                <a:gd name="T60" fmla="*/ 157 w 319"/>
                <a:gd name="T61" fmla="*/ 130 h 182"/>
                <a:gd name="T62" fmla="*/ 197 w 319"/>
                <a:gd name="T63" fmla="*/ 130 h 182"/>
                <a:gd name="T64" fmla="*/ 197 w 319"/>
                <a:gd name="T65" fmla="*/ 143 h 182"/>
                <a:gd name="T66" fmla="*/ 254 w 319"/>
                <a:gd name="T67" fmla="*/ 163 h 182"/>
                <a:gd name="T68" fmla="*/ 213 w 319"/>
                <a:gd name="T69" fmla="*/ 163 h 182"/>
                <a:gd name="T70" fmla="*/ 213 w 319"/>
                <a:gd name="T71" fmla="*/ 150 h 182"/>
                <a:gd name="T72" fmla="*/ 254 w 319"/>
                <a:gd name="T73" fmla="*/ 150 h 182"/>
                <a:gd name="T74" fmla="*/ 254 w 319"/>
                <a:gd name="T75" fmla="*/ 163 h 182"/>
                <a:gd name="T76" fmla="*/ 254 w 319"/>
                <a:gd name="T77" fmla="*/ 143 h 182"/>
                <a:gd name="T78" fmla="*/ 213 w 319"/>
                <a:gd name="T79" fmla="*/ 143 h 182"/>
                <a:gd name="T80" fmla="*/ 213 w 319"/>
                <a:gd name="T81" fmla="*/ 130 h 182"/>
                <a:gd name="T82" fmla="*/ 254 w 319"/>
                <a:gd name="T83" fmla="*/ 130 h 182"/>
                <a:gd name="T84" fmla="*/ 254 w 319"/>
                <a:gd name="T85" fmla="*/ 143 h 182"/>
                <a:gd name="T86" fmla="*/ 311 w 319"/>
                <a:gd name="T87" fmla="*/ 163 h 182"/>
                <a:gd name="T88" fmla="*/ 270 w 319"/>
                <a:gd name="T89" fmla="*/ 163 h 182"/>
                <a:gd name="T90" fmla="*/ 270 w 319"/>
                <a:gd name="T91" fmla="*/ 150 h 182"/>
                <a:gd name="T92" fmla="*/ 311 w 319"/>
                <a:gd name="T93" fmla="*/ 150 h 182"/>
                <a:gd name="T94" fmla="*/ 311 w 319"/>
                <a:gd name="T95" fmla="*/ 163 h 182"/>
                <a:gd name="T96" fmla="*/ 311 w 319"/>
                <a:gd name="T97" fmla="*/ 143 h 182"/>
                <a:gd name="T98" fmla="*/ 270 w 319"/>
                <a:gd name="T99" fmla="*/ 143 h 182"/>
                <a:gd name="T100" fmla="*/ 270 w 319"/>
                <a:gd name="T101" fmla="*/ 130 h 182"/>
                <a:gd name="T102" fmla="*/ 311 w 319"/>
                <a:gd name="T103" fmla="*/ 130 h 182"/>
                <a:gd name="T104" fmla="*/ 311 w 319"/>
                <a:gd name="T105" fmla="*/ 14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9" h="182">
                  <a:moveTo>
                    <a:pt x="262" y="114"/>
                  </a:moveTo>
                  <a:lnTo>
                    <a:pt x="262" y="46"/>
                  </a:lnTo>
                  <a:lnTo>
                    <a:pt x="205" y="114"/>
                  </a:lnTo>
                  <a:lnTo>
                    <a:pt x="205" y="46"/>
                  </a:lnTo>
                  <a:lnTo>
                    <a:pt x="148" y="114"/>
                  </a:lnTo>
                  <a:lnTo>
                    <a:pt x="140" y="114"/>
                  </a:lnTo>
                  <a:lnTo>
                    <a:pt x="135" y="23"/>
                  </a:lnTo>
                  <a:lnTo>
                    <a:pt x="82" y="23"/>
                  </a:lnTo>
                  <a:lnTo>
                    <a:pt x="77" y="114"/>
                  </a:lnTo>
                  <a:lnTo>
                    <a:pt x="67" y="114"/>
                  </a:lnTo>
                  <a:lnTo>
                    <a:pt x="61" y="0"/>
                  </a:lnTo>
                  <a:lnTo>
                    <a:pt x="9" y="0"/>
                  </a:lnTo>
                  <a:lnTo>
                    <a:pt x="0" y="182"/>
                  </a:lnTo>
                  <a:lnTo>
                    <a:pt x="45" y="182"/>
                  </a:lnTo>
                  <a:lnTo>
                    <a:pt x="70" y="182"/>
                  </a:lnTo>
                  <a:lnTo>
                    <a:pt x="74" y="182"/>
                  </a:lnTo>
                  <a:lnTo>
                    <a:pt x="144" y="182"/>
                  </a:lnTo>
                  <a:lnTo>
                    <a:pt x="148" y="182"/>
                  </a:lnTo>
                  <a:lnTo>
                    <a:pt x="205" y="182"/>
                  </a:lnTo>
                  <a:lnTo>
                    <a:pt x="262" y="182"/>
                  </a:lnTo>
                  <a:lnTo>
                    <a:pt x="319" y="182"/>
                  </a:lnTo>
                  <a:lnTo>
                    <a:pt x="319" y="46"/>
                  </a:lnTo>
                  <a:lnTo>
                    <a:pt x="262" y="114"/>
                  </a:lnTo>
                  <a:close/>
                  <a:moveTo>
                    <a:pt x="197" y="163"/>
                  </a:moveTo>
                  <a:lnTo>
                    <a:pt x="157" y="163"/>
                  </a:lnTo>
                  <a:lnTo>
                    <a:pt x="157" y="150"/>
                  </a:lnTo>
                  <a:lnTo>
                    <a:pt x="197" y="150"/>
                  </a:lnTo>
                  <a:lnTo>
                    <a:pt x="197" y="163"/>
                  </a:lnTo>
                  <a:close/>
                  <a:moveTo>
                    <a:pt x="197" y="143"/>
                  </a:moveTo>
                  <a:lnTo>
                    <a:pt x="157" y="143"/>
                  </a:lnTo>
                  <a:lnTo>
                    <a:pt x="157" y="130"/>
                  </a:lnTo>
                  <a:lnTo>
                    <a:pt x="197" y="130"/>
                  </a:lnTo>
                  <a:lnTo>
                    <a:pt x="197" y="143"/>
                  </a:lnTo>
                  <a:close/>
                  <a:moveTo>
                    <a:pt x="254" y="163"/>
                  </a:moveTo>
                  <a:lnTo>
                    <a:pt x="213" y="163"/>
                  </a:lnTo>
                  <a:lnTo>
                    <a:pt x="213" y="150"/>
                  </a:lnTo>
                  <a:lnTo>
                    <a:pt x="254" y="150"/>
                  </a:lnTo>
                  <a:lnTo>
                    <a:pt x="254" y="163"/>
                  </a:lnTo>
                  <a:close/>
                  <a:moveTo>
                    <a:pt x="254" y="143"/>
                  </a:moveTo>
                  <a:lnTo>
                    <a:pt x="213" y="143"/>
                  </a:lnTo>
                  <a:lnTo>
                    <a:pt x="213" y="130"/>
                  </a:lnTo>
                  <a:lnTo>
                    <a:pt x="254" y="130"/>
                  </a:lnTo>
                  <a:lnTo>
                    <a:pt x="254" y="143"/>
                  </a:lnTo>
                  <a:close/>
                  <a:moveTo>
                    <a:pt x="311" y="163"/>
                  </a:moveTo>
                  <a:lnTo>
                    <a:pt x="270" y="163"/>
                  </a:lnTo>
                  <a:lnTo>
                    <a:pt x="270" y="150"/>
                  </a:lnTo>
                  <a:lnTo>
                    <a:pt x="311" y="150"/>
                  </a:lnTo>
                  <a:lnTo>
                    <a:pt x="311" y="163"/>
                  </a:lnTo>
                  <a:close/>
                  <a:moveTo>
                    <a:pt x="311" y="143"/>
                  </a:moveTo>
                  <a:lnTo>
                    <a:pt x="270" y="143"/>
                  </a:lnTo>
                  <a:lnTo>
                    <a:pt x="270" y="130"/>
                  </a:lnTo>
                  <a:lnTo>
                    <a:pt x="311" y="130"/>
                  </a:lnTo>
                  <a:lnTo>
                    <a:pt x="311" y="14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4" name="Freeform 27"/>
            <p:cNvSpPr>
              <a:spLocks/>
            </p:cNvSpPr>
            <p:nvPr/>
          </p:nvSpPr>
          <p:spPr bwMode="auto">
            <a:xfrm>
              <a:off x="929" y="1658"/>
              <a:ext cx="60" cy="93"/>
            </a:xfrm>
            <a:custGeom>
              <a:avLst/>
              <a:gdLst>
                <a:gd name="T0" fmla="*/ 120 w 154"/>
                <a:gd name="T1" fmla="*/ 185 h 236"/>
                <a:gd name="T2" fmla="*/ 58 w 154"/>
                <a:gd name="T3" fmla="*/ 236 h 236"/>
                <a:gd name="T4" fmla="*/ 153 w 154"/>
                <a:gd name="T5" fmla="*/ 169 h 236"/>
                <a:gd name="T6" fmla="*/ 29 w 154"/>
                <a:gd name="T7" fmla="*/ 47 h 236"/>
                <a:gd name="T8" fmla="*/ 75 w 154"/>
                <a:gd name="T9" fmla="*/ 0 h 236"/>
                <a:gd name="T10" fmla="*/ 0 w 154"/>
                <a:gd name="T11" fmla="*/ 55 h 236"/>
                <a:gd name="T12" fmla="*/ 120 w 154"/>
                <a:gd name="T13" fmla="*/ 185 h 236"/>
              </a:gdLst>
              <a:ahLst/>
              <a:cxnLst>
                <a:cxn ang="0">
                  <a:pos x="T0" y="T1"/>
                </a:cxn>
                <a:cxn ang="0">
                  <a:pos x="T2" y="T3"/>
                </a:cxn>
                <a:cxn ang="0">
                  <a:pos x="T4" y="T5"/>
                </a:cxn>
                <a:cxn ang="0">
                  <a:pos x="T6" y="T7"/>
                </a:cxn>
                <a:cxn ang="0">
                  <a:pos x="T8" y="T9"/>
                </a:cxn>
                <a:cxn ang="0">
                  <a:pos x="T10" y="T11"/>
                </a:cxn>
                <a:cxn ang="0">
                  <a:pos x="T12" y="T13"/>
                </a:cxn>
              </a:cxnLst>
              <a:rect l="0" t="0" r="r" b="b"/>
              <a:pathLst>
                <a:path w="154" h="236">
                  <a:moveTo>
                    <a:pt x="120" y="185"/>
                  </a:moveTo>
                  <a:cubicBezTo>
                    <a:pt x="117" y="213"/>
                    <a:pt x="83" y="212"/>
                    <a:pt x="58" y="236"/>
                  </a:cubicBezTo>
                  <a:cubicBezTo>
                    <a:pt x="99" y="235"/>
                    <a:pt x="154" y="204"/>
                    <a:pt x="153" y="169"/>
                  </a:cubicBezTo>
                  <a:cubicBezTo>
                    <a:pt x="151" y="110"/>
                    <a:pt x="42" y="101"/>
                    <a:pt x="29" y="47"/>
                  </a:cubicBezTo>
                  <a:cubicBezTo>
                    <a:pt x="32" y="23"/>
                    <a:pt x="94" y="19"/>
                    <a:pt x="75" y="0"/>
                  </a:cubicBezTo>
                  <a:cubicBezTo>
                    <a:pt x="45" y="16"/>
                    <a:pt x="0" y="21"/>
                    <a:pt x="0" y="55"/>
                  </a:cubicBezTo>
                  <a:cubicBezTo>
                    <a:pt x="1" y="99"/>
                    <a:pt x="126" y="134"/>
                    <a:pt x="120" y="18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Freeform 28"/>
            <p:cNvSpPr>
              <a:spLocks/>
            </p:cNvSpPr>
            <p:nvPr/>
          </p:nvSpPr>
          <p:spPr bwMode="auto">
            <a:xfrm>
              <a:off x="1002" y="1686"/>
              <a:ext cx="61" cy="93"/>
            </a:xfrm>
            <a:custGeom>
              <a:avLst/>
              <a:gdLst>
                <a:gd name="T0" fmla="*/ 121 w 155"/>
                <a:gd name="T1" fmla="*/ 185 h 236"/>
                <a:gd name="T2" fmla="*/ 59 w 155"/>
                <a:gd name="T3" fmla="*/ 236 h 236"/>
                <a:gd name="T4" fmla="*/ 154 w 155"/>
                <a:gd name="T5" fmla="*/ 169 h 236"/>
                <a:gd name="T6" fmla="*/ 30 w 155"/>
                <a:gd name="T7" fmla="*/ 47 h 236"/>
                <a:gd name="T8" fmla="*/ 75 w 155"/>
                <a:gd name="T9" fmla="*/ 0 h 236"/>
                <a:gd name="T10" fmla="*/ 1 w 155"/>
                <a:gd name="T11" fmla="*/ 55 h 236"/>
                <a:gd name="T12" fmla="*/ 121 w 155"/>
                <a:gd name="T13" fmla="*/ 185 h 236"/>
              </a:gdLst>
              <a:ahLst/>
              <a:cxnLst>
                <a:cxn ang="0">
                  <a:pos x="T0" y="T1"/>
                </a:cxn>
                <a:cxn ang="0">
                  <a:pos x="T2" y="T3"/>
                </a:cxn>
                <a:cxn ang="0">
                  <a:pos x="T4" y="T5"/>
                </a:cxn>
                <a:cxn ang="0">
                  <a:pos x="T6" y="T7"/>
                </a:cxn>
                <a:cxn ang="0">
                  <a:pos x="T8" y="T9"/>
                </a:cxn>
                <a:cxn ang="0">
                  <a:pos x="T10" y="T11"/>
                </a:cxn>
                <a:cxn ang="0">
                  <a:pos x="T12" y="T13"/>
                </a:cxn>
              </a:cxnLst>
              <a:rect l="0" t="0" r="r" b="b"/>
              <a:pathLst>
                <a:path w="155" h="236">
                  <a:moveTo>
                    <a:pt x="121" y="185"/>
                  </a:moveTo>
                  <a:cubicBezTo>
                    <a:pt x="117" y="213"/>
                    <a:pt x="83" y="212"/>
                    <a:pt x="59" y="236"/>
                  </a:cubicBezTo>
                  <a:cubicBezTo>
                    <a:pt x="99" y="236"/>
                    <a:pt x="155" y="204"/>
                    <a:pt x="154" y="169"/>
                  </a:cubicBezTo>
                  <a:cubicBezTo>
                    <a:pt x="152" y="110"/>
                    <a:pt x="42" y="101"/>
                    <a:pt x="30" y="47"/>
                  </a:cubicBezTo>
                  <a:cubicBezTo>
                    <a:pt x="33" y="23"/>
                    <a:pt x="95" y="19"/>
                    <a:pt x="75" y="0"/>
                  </a:cubicBezTo>
                  <a:cubicBezTo>
                    <a:pt x="45" y="16"/>
                    <a:pt x="0" y="21"/>
                    <a:pt x="1" y="55"/>
                  </a:cubicBezTo>
                  <a:cubicBezTo>
                    <a:pt x="1" y="99"/>
                    <a:pt x="127" y="134"/>
                    <a:pt x="121" y="18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5141870"/>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level of information about the EU</a:t>
            </a:r>
            <a:endParaRPr lang="en-US" dirty="0"/>
          </a:p>
        </p:txBody>
      </p:sp>
      <p:sp>
        <p:nvSpPr>
          <p:cNvPr id="6" name="Text Placeholder 5"/>
          <p:cNvSpPr>
            <a:spLocks noGrp="1"/>
          </p:cNvSpPr>
          <p:nvPr>
            <p:ph type="body" sz="quarter" idx="15"/>
          </p:nvPr>
        </p:nvSpPr>
        <p:spPr/>
        <p:txBody>
          <a:bodyPr/>
          <a:lstStyle/>
          <a:p>
            <a:r>
              <a:rPr lang="en-US" dirty="0"/>
              <a:t>Around 40% </a:t>
            </a:r>
            <a:r>
              <a:rPr lang="en-US" dirty="0" smtClean="0"/>
              <a:t>feels sufficiently informed, while almost 50% of citizens feel they lack information about the EU. Active search for information about the EU is very rare. </a:t>
            </a:r>
            <a:endParaRPr lang="en-US" dirty="0"/>
          </a:p>
        </p:txBody>
      </p:sp>
      <p:graphicFrame>
        <p:nvGraphicFramePr>
          <p:cNvPr id="16" name="Content Placeholder 5"/>
          <p:cNvGraphicFramePr>
            <a:graphicFrameLocks noGrp="1"/>
          </p:cNvGraphicFramePr>
          <p:nvPr>
            <p:ph sz="quarter" idx="11"/>
            <p:extLst>
              <p:ext uri="{D42A27DB-BD31-4B8C-83A1-F6EECF244321}">
                <p14:modId xmlns:p14="http://schemas.microsoft.com/office/powerpoint/2010/main" val="4267392453"/>
              </p:ext>
            </p:extLst>
          </p:nvPr>
        </p:nvGraphicFramePr>
        <p:xfrm>
          <a:off x="285749" y="1981199"/>
          <a:ext cx="4133851" cy="3562351"/>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p:cNvCxnSpPr/>
          <p:nvPr/>
        </p:nvCxnSpPr>
        <p:spPr>
          <a:xfrm flipV="1">
            <a:off x="1047750" y="4533900"/>
            <a:ext cx="1600200" cy="952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76225" y="3673673"/>
            <a:ext cx="1181100" cy="707886"/>
          </a:xfrm>
          <a:prstGeom prst="rect">
            <a:avLst/>
          </a:prstGeom>
          <a:noFill/>
        </p:spPr>
        <p:txBody>
          <a:bodyPr wrap="square" rtlCol="0">
            <a:spAutoFit/>
          </a:bodyPr>
          <a:lstStyle/>
          <a:p>
            <a:r>
              <a:rPr lang="en-US" sz="2000" dirty="0" smtClean="0">
                <a:solidFill>
                  <a:srgbClr val="C00000"/>
                </a:solidFill>
                <a:latin typeface="+mn-lt"/>
              </a:rPr>
              <a:t>47%</a:t>
            </a:r>
            <a:endParaRPr lang="sr-Latn-RS" sz="2000" dirty="0" smtClean="0">
              <a:solidFill>
                <a:srgbClr val="C00000"/>
              </a:solidFill>
              <a:latin typeface="+mn-lt"/>
            </a:endParaRPr>
          </a:p>
          <a:p>
            <a:r>
              <a:rPr lang="en-US" sz="1000" dirty="0" smtClean="0">
                <a:solidFill>
                  <a:srgbClr val="C00000"/>
                </a:solidFill>
                <a:latin typeface="+mn-lt"/>
              </a:rPr>
              <a:t>Insufficiently informed</a:t>
            </a:r>
            <a:endParaRPr lang="en-US" sz="1000" dirty="0">
              <a:solidFill>
                <a:srgbClr val="C00000"/>
              </a:solidFill>
              <a:latin typeface="+mn-lt"/>
            </a:endParaRPr>
          </a:p>
        </p:txBody>
      </p:sp>
      <p:sp>
        <p:nvSpPr>
          <p:cNvPr id="26" name="TextBox 25"/>
          <p:cNvSpPr txBox="1"/>
          <p:nvPr/>
        </p:nvSpPr>
        <p:spPr>
          <a:xfrm>
            <a:off x="276225" y="4930970"/>
            <a:ext cx="1009650" cy="707886"/>
          </a:xfrm>
          <a:prstGeom prst="rect">
            <a:avLst/>
          </a:prstGeom>
          <a:noFill/>
        </p:spPr>
        <p:txBody>
          <a:bodyPr wrap="square" rtlCol="0">
            <a:spAutoFit/>
          </a:bodyPr>
          <a:lstStyle/>
          <a:p>
            <a:r>
              <a:rPr lang="en-US" sz="2000" dirty="0" smtClean="0">
                <a:solidFill>
                  <a:srgbClr val="145D04"/>
                </a:solidFill>
                <a:latin typeface="+mn-lt"/>
              </a:rPr>
              <a:t>41%</a:t>
            </a:r>
            <a:endParaRPr lang="sr-Latn-RS" sz="2000" dirty="0" smtClean="0">
              <a:solidFill>
                <a:srgbClr val="145D04"/>
              </a:solidFill>
              <a:latin typeface="+mn-lt"/>
            </a:endParaRPr>
          </a:p>
          <a:p>
            <a:r>
              <a:rPr lang="en-US" sz="1000" dirty="0" smtClean="0">
                <a:solidFill>
                  <a:srgbClr val="145D04"/>
                </a:solidFill>
                <a:latin typeface="+mn-lt"/>
              </a:rPr>
              <a:t>Sufficiently informed</a:t>
            </a:r>
            <a:endParaRPr lang="en-US" sz="1000" dirty="0">
              <a:solidFill>
                <a:srgbClr val="145D04"/>
              </a:solidFill>
              <a:latin typeface="+mn-lt"/>
            </a:endParaRPr>
          </a:p>
        </p:txBody>
      </p:sp>
      <p:sp>
        <p:nvSpPr>
          <p:cNvPr id="27" name="Slide Number Placeholder 2"/>
          <p:cNvSpPr>
            <a:spLocks noGrp="1"/>
          </p:cNvSpPr>
          <p:nvPr>
            <p:ph type="sldNum" sz="quarter" idx="10"/>
          </p:nvPr>
        </p:nvSpPr>
        <p:spPr>
          <a:xfrm>
            <a:off x="8349607" y="6323838"/>
            <a:ext cx="505467" cy="252000"/>
          </a:xfrm>
        </p:spPr>
        <p:txBody>
          <a:bodyPr/>
          <a:lstStyle/>
          <a:p>
            <a:fld id="{9784CBA3-D598-4B1F-BAA3-EE14B5154290}" type="slidenum">
              <a:rPr lang="en-AU" smtClean="0"/>
              <a:pPr/>
              <a:t>15</a:t>
            </a:fld>
            <a:endParaRPr lang="en-AU" dirty="0"/>
          </a:p>
        </p:txBody>
      </p:sp>
      <p:graphicFrame>
        <p:nvGraphicFramePr>
          <p:cNvPr id="28" name="Content Placeholder 5"/>
          <p:cNvGraphicFramePr>
            <a:graphicFrameLocks/>
          </p:cNvGraphicFramePr>
          <p:nvPr>
            <p:extLst>
              <p:ext uri="{D42A27DB-BD31-4B8C-83A1-F6EECF244321}">
                <p14:modId xmlns:p14="http://schemas.microsoft.com/office/powerpoint/2010/main" val="605492601"/>
              </p:ext>
            </p:extLst>
          </p:nvPr>
        </p:nvGraphicFramePr>
        <p:xfrm>
          <a:off x="4505325" y="2047241"/>
          <a:ext cx="3867150" cy="3330006"/>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7483475" y="4792224"/>
            <a:ext cx="1371600" cy="923330"/>
          </a:xfrm>
          <a:prstGeom prst="rect">
            <a:avLst/>
          </a:prstGeom>
          <a:noFill/>
        </p:spPr>
        <p:txBody>
          <a:bodyPr wrap="square" rtlCol="0">
            <a:spAutoFit/>
          </a:bodyPr>
          <a:lstStyle/>
          <a:p>
            <a:r>
              <a:rPr lang="sr-Latn-RS" sz="2400" dirty="0" smtClean="0">
                <a:solidFill>
                  <a:srgbClr val="145D04"/>
                </a:solidFill>
                <a:latin typeface="+mn-lt"/>
              </a:rPr>
              <a:t>9</a:t>
            </a:r>
            <a:r>
              <a:rPr lang="en-US" sz="2400" dirty="0" smtClean="0">
                <a:solidFill>
                  <a:srgbClr val="145D04"/>
                </a:solidFill>
                <a:latin typeface="+mn-lt"/>
              </a:rPr>
              <a:t>%</a:t>
            </a:r>
            <a:endParaRPr lang="sr-Latn-RS" sz="2400" dirty="0" smtClean="0">
              <a:solidFill>
                <a:srgbClr val="145D04"/>
              </a:solidFill>
              <a:latin typeface="+mn-lt"/>
            </a:endParaRPr>
          </a:p>
          <a:p>
            <a:r>
              <a:rPr lang="en-US" sz="1000" dirty="0" smtClean="0">
                <a:solidFill>
                  <a:srgbClr val="145D04"/>
                </a:solidFill>
                <a:latin typeface="+mn-lt"/>
              </a:rPr>
              <a:t>actively search for information about the EU</a:t>
            </a:r>
            <a:endParaRPr lang="en-US" sz="1000" dirty="0">
              <a:solidFill>
                <a:srgbClr val="145D04"/>
              </a:solidFill>
              <a:latin typeface="+mn-lt"/>
            </a:endParaRPr>
          </a:p>
        </p:txBody>
      </p:sp>
      <p:sp>
        <p:nvSpPr>
          <p:cNvPr id="11" name="Slide Number Placeholder 2"/>
          <p:cNvSpPr txBox="1">
            <a:spLocks/>
          </p:cNvSpPr>
          <p:nvPr/>
        </p:nvSpPr>
        <p:spPr>
          <a:xfrm>
            <a:off x="4316413" y="6326600"/>
            <a:ext cx="505467" cy="252000"/>
          </a:xfrm>
          <a:prstGeom prst="rect">
            <a:avLst/>
          </a:prstGeom>
        </p:spPr>
        <p:txBody>
          <a:bodyPr vert="horz" lIns="0" tIns="0" rIns="0" bIns="0" rtlCol="0" anchor="b">
            <a:noAutofit/>
          </a:bodyPr>
          <a:lstStyle>
            <a:defPPr>
              <a:defRPr lang="en-AU"/>
            </a:defPPr>
            <a:lvl1pPr algn="ctr" rtl="0" fontAlgn="base">
              <a:spcBef>
                <a:spcPct val="0"/>
              </a:spcBef>
              <a:spcAft>
                <a:spcPct val="0"/>
              </a:spcAft>
              <a:defRPr sz="750" b="0" kern="1200">
                <a:solidFill>
                  <a:srgbClr val="333333"/>
                </a:solidFill>
                <a:latin typeface="+mn-lt"/>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fld id="{9784CBA3-D598-4B1F-BAA3-EE14B5154290}" type="slidenum">
              <a:rPr lang="en-AU" smtClean="0"/>
              <a:pPr/>
              <a:t>15</a:t>
            </a:fld>
            <a:endParaRPr lang="en-AU" dirty="0"/>
          </a:p>
        </p:txBody>
      </p:sp>
    </p:spTree>
    <p:extLst>
      <p:ext uri="{BB962C8B-B14F-4D97-AF65-F5344CB8AC3E}">
        <p14:creationId xmlns:p14="http://schemas.microsoft.com/office/powerpoint/2010/main" val="213014547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needed information about </a:t>
            </a:r>
            <a:r>
              <a:rPr lang="en-US" dirty="0" smtClean="0"/>
              <a:t>EU accession</a:t>
            </a:r>
            <a:endParaRPr lang="en-US"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16</a:t>
            </a:fld>
            <a:endParaRPr lang="en-AU" dirty="0"/>
          </a:p>
        </p:txBody>
      </p:sp>
      <p:graphicFrame>
        <p:nvGraphicFramePr>
          <p:cNvPr id="6" name="Content Placeholder 5"/>
          <p:cNvGraphicFramePr>
            <a:graphicFrameLocks noGrp="1"/>
          </p:cNvGraphicFramePr>
          <p:nvPr>
            <p:ph sz="quarter" idx="11"/>
            <p:extLst>
              <p:ext uri="{D42A27DB-BD31-4B8C-83A1-F6EECF244321}">
                <p14:modId xmlns:p14="http://schemas.microsoft.com/office/powerpoint/2010/main" val="1784072402"/>
              </p:ext>
            </p:extLst>
          </p:nvPr>
        </p:nvGraphicFramePr>
        <p:xfrm>
          <a:off x="285750" y="2028825"/>
          <a:ext cx="8569325" cy="381952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15"/>
          </p:nvPr>
        </p:nvSpPr>
        <p:spPr/>
        <p:txBody>
          <a:bodyPr/>
          <a:lstStyle/>
          <a:p>
            <a:r>
              <a:rPr lang="en-US" dirty="0" smtClean="0"/>
              <a:t>Most citizens would </a:t>
            </a:r>
            <a:r>
              <a:rPr lang="en-US" dirty="0"/>
              <a:t>like to know how ordinary people live in various EU member states and what will be the effects of </a:t>
            </a:r>
            <a:r>
              <a:rPr lang="en-US" dirty="0" smtClean="0"/>
              <a:t>the accession </a:t>
            </a:r>
            <a:r>
              <a:rPr lang="en-US" dirty="0"/>
              <a:t>on the economic situation and living standards in Serbia. </a:t>
            </a:r>
            <a:r>
              <a:rPr lang="en-US" dirty="0" smtClean="0"/>
              <a:t>Information on what Serbia has negotiated with the EU are in the third place. </a:t>
            </a:r>
            <a:endParaRPr lang="en-US" dirty="0"/>
          </a:p>
        </p:txBody>
      </p:sp>
      <p:pic>
        <p:nvPicPr>
          <p:cNvPr id="4098" name="Picture 2" descr="D:\TNS_Brand\PPT Slides\TNS ICONS_PPT\information1.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2101" y="3648073"/>
            <a:ext cx="927099" cy="92709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5"/>
          <p:cNvGrpSpPr>
            <a:grpSpLocks noChangeAspect="1"/>
          </p:cNvGrpSpPr>
          <p:nvPr/>
        </p:nvGrpSpPr>
        <p:grpSpPr bwMode="auto">
          <a:xfrm>
            <a:off x="8422798" y="3228975"/>
            <a:ext cx="375604" cy="623885"/>
            <a:chOff x="5265" y="1992"/>
            <a:chExt cx="354" cy="588"/>
          </a:xfrm>
        </p:grpSpPr>
        <p:sp>
          <p:nvSpPr>
            <p:cNvPr id="7" name="AutoShape 4"/>
            <p:cNvSpPr>
              <a:spLocks noChangeAspect="1" noChangeArrowheads="1" noTextEdit="1"/>
            </p:cNvSpPr>
            <p:nvPr/>
          </p:nvSpPr>
          <p:spPr bwMode="auto">
            <a:xfrm>
              <a:off x="5265" y="1992"/>
              <a:ext cx="354"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noEditPoints="1"/>
            </p:cNvSpPr>
            <p:nvPr/>
          </p:nvSpPr>
          <p:spPr bwMode="auto">
            <a:xfrm>
              <a:off x="5263" y="1990"/>
              <a:ext cx="356" cy="592"/>
            </a:xfrm>
            <a:custGeom>
              <a:avLst/>
              <a:gdLst>
                <a:gd name="T0" fmla="*/ 0 w 151"/>
                <a:gd name="T1" fmla="*/ 11 h 251"/>
                <a:gd name="T2" fmla="*/ 70 w 151"/>
                <a:gd name="T3" fmla="*/ 0 h 251"/>
                <a:gd name="T4" fmla="*/ 151 w 151"/>
                <a:gd name="T5" fmla="*/ 63 h 251"/>
                <a:gd name="T6" fmla="*/ 90 w 151"/>
                <a:gd name="T7" fmla="*/ 179 h 251"/>
                <a:gd name="T8" fmla="*/ 47 w 151"/>
                <a:gd name="T9" fmla="*/ 179 h 251"/>
                <a:gd name="T10" fmla="*/ 73 w 151"/>
                <a:gd name="T11" fmla="*/ 112 h 251"/>
                <a:gd name="T12" fmla="*/ 99 w 151"/>
                <a:gd name="T13" fmla="*/ 69 h 251"/>
                <a:gd name="T14" fmla="*/ 58 w 151"/>
                <a:gd name="T15" fmla="*/ 36 h 251"/>
                <a:gd name="T16" fmla="*/ 4 w 151"/>
                <a:gd name="T17" fmla="*/ 51 h 251"/>
                <a:gd name="T18" fmla="*/ 0 w 151"/>
                <a:gd name="T19" fmla="*/ 11 h 251"/>
                <a:gd name="T20" fmla="*/ 44 w 151"/>
                <a:gd name="T21" fmla="*/ 201 h 251"/>
                <a:gd name="T22" fmla="*/ 94 w 151"/>
                <a:gd name="T23" fmla="*/ 201 h 251"/>
                <a:gd name="T24" fmla="*/ 94 w 151"/>
                <a:gd name="T25" fmla="*/ 251 h 251"/>
                <a:gd name="T26" fmla="*/ 44 w 151"/>
                <a:gd name="T27" fmla="*/ 251 h 251"/>
                <a:gd name="T28" fmla="*/ 44 w 151"/>
                <a:gd name="T29" fmla="*/ 20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 h="251">
                  <a:moveTo>
                    <a:pt x="0" y="11"/>
                  </a:moveTo>
                  <a:cubicBezTo>
                    <a:pt x="22" y="5"/>
                    <a:pt x="46" y="0"/>
                    <a:pt x="70" y="0"/>
                  </a:cubicBezTo>
                  <a:cubicBezTo>
                    <a:pt x="111" y="0"/>
                    <a:pt x="151" y="18"/>
                    <a:pt x="151" y="63"/>
                  </a:cubicBezTo>
                  <a:cubicBezTo>
                    <a:pt x="151" y="113"/>
                    <a:pt x="86" y="132"/>
                    <a:pt x="90" y="179"/>
                  </a:cubicBezTo>
                  <a:cubicBezTo>
                    <a:pt x="47" y="179"/>
                    <a:pt x="47" y="179"/>
                    <a:pt x="47" y="179"/>
                  </a:cubicBezTo>
                  <a:cubicBezTo>
                    <a:pt x="47" y="145"/>
                    <a:pt x="60" y="127"/>
                    <a:pt x="73" y="112"/>
                  </a:cubicBezTo>
                  <a:cubicBezTo>
                    <a:pt x="86" y="98"/>
                    <a:pt x="99" y="87"/>
                    <a:pt x="99" y="69"/>
                  </a:cubicBezTo>
                  <a:cubicBezTo>
                    <a:pt x="99" y="45"/>
                    <a:pt x="79" y="36"/>
                    <a:pt x="58" y="36"/>
                  </a:cubicBezTo>
                  <a:cubicBezTo>
                    <a:pt x="39" y="36"/>
                    <a:pt x="21" y="43"/>
                    <a:pt x="4" y="51"/>
                  </a:cubicBezTo>
                  <a:lnTo>
                    <a:pt x="0" y="11"/>
                  </a:lnTo>
                  <a:close/>
                  <a:moveTo>
                    <a:pt x="44" y="201"/>
                  </a:moveTo>
                  <a:cubicBezTo>
                    <a:pt x="94" y="201"/>
                    <a:pt x="94" y="201"/>
                    <a:pt x="94" y="201"/>
                  </a:cubicBezTo>
                  <a:cubicBezTo>
                    <a:pt x="94" y="251"/>
                    <a:pt x="94" y="251"/>
                    <a:pt x="94" y="251"/>
                  </a:cubicBezTo>
                  <a:cubicBezTo>
                    <a:pt x="44" y="251"/>
                    <a:pt x="44" y="251"/>
                    <a:pt x="44" y="251"/>
                  </a:cubicBezTo>
                  <a:lnTo>
                    <a:pt x="44" y="201"/>
                  </a:lnTo>
                  <a:close/>
                </a:path>
              </a:pathLst>
            </a:custGeom>
            <a:solidFill>
              <a:srgbClr val="7A22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87764533"/>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sr-Latn-RS" dirty="0" smtClean="0"/>
              <a:t>3</a:t>
            </a:r>
            <a:endParaRPr lang="en-US" dirty="0"/>
          </a:p>
        </p:txBody>
      </p:sp>
      <p:sp>
        <p:nvSpPr>
          <p:cNvPr id="6" name="Title 5"/>
          <p:cNvSpPr>
            <a:spLocks noGrp="1"/>
          </p:cNvSpPr>
          <p:nvPr>
            <p:ph type="title"/>
          </p:nvPr>
        </p:nvSpPr>
        <p:spPr/>
        <p:txBody>
          <a:bodyPr/>
          <a:lstStyle/>
          <a:p>
            <a:r>
              <a:rPr lang="en-US" dirty="0"/>
              <a:t>EU funds and </a:t>
            </a:r>
            <a:r>
              <a:rPr lang="en-US" dirty="0" err="1"/>
              <a:t>programmes</a:t>
            </a:r>
            <a:endParaRPr lang="en-US" dirty="0"/>
          </a:p>
        </p:txBody>
      </p:sp>
    </p:spTree>
    <p:extLst>
      <p:ext uri="{BB962C8B-B14F-4D97-AF65-F5344CB8AC3E}">
        <p14:creationId xmlns:p14="http://schemas.microsoft.com/office/powerpoint/2010/main" val="182169369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Impressions of Serbian citizens about the largest donors to Serbia - </a:t>
            </a:r>
            <a:r>
              <a:rPr lang="sr-Latn-RS" dirty="0" smtClean="0"/>
              <a:t>Trend</a:t>
            </a:r>
            <a:endParaRPr lang="en-US"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18</a:t>
            </a:fld>
            <a:endParaRPr lang="en-AU" dirty="0"/>
          </a:p>
        </p:txBody>
      </p:sp>
      <p:graphicFrame>
        <p:nvGraphicFramePr>
          <p:cNvPr id="6" name="Content Placeholder 5"/>
          <p:cNvGraphicFramePr>
            <a:graphicFrameLocks noGrp="1"/>
          </p:cNvGraphicFramePr>
          <p:nvPr>
            <p:ph sz="quarter" idx="11"/>
            <p:extLst>
              <p:ext uri="{D42A27DB-BD31-4B8C-83A1-F6EECF244321}">
                <p14:modId xmlns:p14="http://schemas.microsoft.com/office/powerpoint/2010/main" val="3436575217"/>
              </p:ext>
            </p:extLst>
          </p:nvPr>
        </p:nvGraphicFramePr>
        <p:xfrm>
          <a:off x="285750" y="2009775"/>
          <a:ext cx="8569325" cy="341724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p:cNvSpPr>
            <a:spLocks noGrp="1"/>
          </p:cNvSpPr>
          <p:nvPr>
            <p:ph type="body" sz="quarter" idx="15"/>
          </p:nvPr>
        </p:nvSpPr>
        <p:spPr>
          <a:xfrm>
            <a:off x="287338" y="1041364"/>
            <a:ext cx="8569324" cy="758861"/>
          </a:xfrm>
        </p:spPr>
        <p:txBody>
          <a:bodyPr/>
          <a:lstStyle/>
          <a:p>
            <a:r>
              <a:rPr lang="en-US" dirty="0" smtClean="0"/>
              <a:t>Russia has been traditionally considered to be the largest donor, although (till now) it gave only loans to Serbia. Still, impressions are changing and the number of people who believe Russia is the largest donor is significantly decreasing over time. </a:t>
            </a:r>
            <a:endParaRPr lang="sr-Latn-RS" dirty="0"/>
          </a:p>
        </p:txBody>
      </p:sp>
      <p:graphicFrame>
        <p:nvGraphicFramePr>
          <p:cNvPr id="5" name="Table 4"/>
          <p:cNvGraphicFramePr>
            <a:graphicFrameLocks noGrp="1"/>
          </p:cNvGraphicFramePr>
          <p:nvPr>
            <p:extLst>
              <p:ext uri="{D42A27DB-BD31-4B8C-83A1-F6EECF244321}">
                <p14:modId xmlns:p14="http://schemas.microsoft.com/office/powerpoint/2010/main" val="1094971615"/>
              </p:ext>
            </p:extLst>
          </p:nvPr>
        </p:nvGraphicFramePr>
        <p:xfrm>
          <a:off x="5667374" y="5400674"/>
          <a:ext cx="3171828" cy="396240"/>
        </p:xfrm>
        <a:graphic>
          <a:graphicData uri="http://schemas.openxmlformats.org/drawingml/2006/table">
            <a:tbl>
              <a:tblPr firstRow="1" bandRow="1">
                <a:tableStyleId>{5C22544A-7EE6-4342-B048-85BDC9FD1C3A}</a:tableStyleId>
              </a:tblPr>
              <a:tblGrid>
                <a:gridCol w="528638"/>
                <a:gridCol w="528638"/>
                <a:gridCol w="528638"/>
                <a:gridCol w="528638"/>
                <a:gridCol w="528638"/>
                <a:gridCol w="528638"/>
              </a:tblGrid>
              <a:tr h="169545">
                <a:tc>
                  <a:txBody>
                    <a:bodyPr/>
                    <a:lstStyle/>
                    <a:p>
                      <a:r>
                        <a:rPr lang="en-US" sz="700" b="1" dirty="0" smtClean="0">
                          <a:solidFill>
                            <a:schemeClr val="tx1"/>
                          </a:solidFill>
                        </a:rPr>
                        <a:t>Wave</a:t>
                      </a:r>
                      <a:endParaRPr lang="en-US" sz="700" b="1" dirty="0">
                        <a:solidFill>
                          <a:schemeClr val="tx1"/>
                        </a:solidFill>
                      </a:endParaRPr>
                    </a:p>
                  </a:txBody>
                  <a:tcPr>
                    <a:solidFill>
                      <a:schemeClr val="bg1">
                        <a:lumMod val="85000"/>
                      </a:schemeClr>
                    </a:solidFill>
                  </a:tcPr>
                </a:tc>
                <a:tc>
                  <a:txBody>
                    <a:bodyPr/>
                    <a:lstStyle/>
                    <a:p>
                      <a:pPr algn="ctr"/>
                      <a:r>
                        <a:rPr lang="en-US" sz="700" b="0" dirty="0" smtClean="0">
                          <a:solidFill>
                            <a:schemeClr val="tx1"/>
                          </a:solidFill>
                        </a:rPr>
                        <a:t>Nov.11</a:t>
                      </a:r>
                      <a:endParaRPr lang="en-US" sz="700" b="0" dirty="0">
                        <a:solidFill>
                          <a:schemeClr val="tx1"/>
                        </a:solidFill>
                      </a:endParaRPr>
                    </a:p>
                  </a:txBody>
                  <a:tcPr>
                    <a:solidFill>
                      <a:schemeClr val="bg1">
                        <a:lumMod val="85000"/>
                      </a:schemeClr>
                    </a:solidFill>
                  </a:tcPr>
                </a:tc>
                <a:tc>
                  <a:txBody>
                    <a:bodyPr/>
                    <a:lstStyle/>
                    <a:p>
                      <a:pPr algn="ctr"/>
                      <a:r>
                        <a:rPr lang="en-US" sz="700" b="0" dirty="0" smtClean="0">
                          <a:solidFill>
                            <a:schemeClr val="tx1"/>
                          </a:solidFill>
                        </a:rPr>
                        <a:t>Apr.12</a:t>
                      </a:r>
                      <a:endParaRPr lang="en-US" sz="700" b="0" dirty="0">
                        <a:solidFill>
                          <a:schemeClr val="tx1"/>
                        </a:solidFill>
                      </a:endParaRPr>
                    </a:p>
                  </a:txBody>
                  <a:tcPr>
                    <a:solidFill>
                      <a:schemeClr val="bg1">
                        <a:lumMod val="85000"/>
                      </a:schemeClr>
                    </a:solidFill>
                  </a:tcPr>
                </a:tc>
                <a:tc>
                  <a:txBody>
                    <a:bodyPr/>
                    <a:lstStyle/>
                    <a:p>
                      <a:pPr algn="ctr"/>
                      <a:r>
                        <a:rPr lang="en-US" sz="700" b="0" dirty="0" smtClean="0">
                          <a:solidFill>
                            <a:schemeClr val="tx1"/>
                          </a:solidFill>
                        </a:rPr>
                        <a:t>O</a:t>
                      </a:r>
                      <a:r>
                        <a:rPr lang="sr-Latn-RS" sz="700" b="0" dirty="0" smtClean="0">
                          <a:solidFill>
                            <a:schemeClr val="tx1"/>
                          </a:solidFill>
                        </a:rPr>
                        <a:t>k</a:t>
                      </a:r>
                      <a:r>
                        <a:rPr lang="en-US" sz="700" b="0" dirty="0" smtClean="0">
                          <a:solidFill>
                            <a:schemeClr val="tx1"/>
                          </a:solidFill>
                        </a:rPr>
                        <a:t>t.12</a:t>
                      </a:r>
                      <a:endParaRPr lang="en-US" sz="700" b="0" dirty="0">
                        <a:solidFill>
                          <a:schemeClr val="tx1"/>
                        </a:solidFill>
                      </a:endParaRPr>
                    </a:p>
                  </a:txBody>
                  <a:tcPr>
                    <a:solidFill>
                      <a:schemeClr val="bg1">
                        <a:lumMod val="85000"/>
                      </a:schemeClr>
                    </a:solidFill>
                  </a:tcPr>
                </a:tc>
                <a:tc>
                  <a:txBody>
                    <a:bodyPr/>
                    <a:lstStyle/>
                    <a:p>
                      <a:pPr algn="ctr"/>
                      <a:r>
                        <a:rPr lang="en-US" sz="700" b="0" dirty="0" smtClean="0">
                          <a:solidFill>
                            <a:schemeClr val="tx1"/>
                          </a:solidFill>
                        </a:rPr>
                        <a:t>Apr. 13</a:t>
                      </a:r>
                      <a:endParaRPr lang="en-US" sz="700" b="0" dirty="0">
                        <a:solidFill>
                          <a:schemeClr val="tx1"/>
                        </a:solidFill>
                      </a:endParaRPr>
                    </a:p>
                  </a:txBody>
                  <a:tcPr>
                    <a:solidFill>
                      <a:schemeClr val="bg1">
                        <a:lumMod val="85000"/>
                      </a:schemeClr>
                    </a:solidFill>
                  </a:tcPr>
                </a:tc>
                <a:tc>
                  <a:txBody>
                    <a:bodyPr/>
                    <a:lstStyle/>
                    <a:p>
                      <a:pPr algn="ctr"/>
                      <a:r>
                        <a:rPr lang="en-US" sz="700" b="0" dirty="0" smtClean="0">
                          <a:solidFill>
                            <a:schemeClr val="tx1"/>
                          </a:solidFill>
                        </a:rPr>
                        <a:t>Feb.14</a:t>
                      </a:r>
                      <a:endParaRPr lang="en-US" sz="700" b="0" dirty="0">
                        <a:solidFill>
                          <a:schemeClr val="tx1"/>
                        </a:solidFill>
                      </a:endParaRPr>
                    </a:p>
                  </a:txBody>
                  <a:tcPr>
                    <a:solidFill>
                      <a:schemeClr val="bg1">
                        <a:lumMod val="85000"/>
                      </a:schemeClr>
                    </a:solidFill>
                  </a:tcPr>
                </a:tc>
              </a:tr>
              <a:tr h="169545">
                <a:tc>
                  <a:txBody>
                    <a:bodyPr/>
                    <a:lstStyle/>
                    <a:p>
                      <a:r>
                        <a:rPr lang="en-US" sz="700" b="1" dirty="0" smtClean="0">
                          <a:solidFill>
                            <a:schemeClr val="tx1"/>
                          </a:solidFill>
                        </a:rPr>
                        <a:t>Base</a:t>
                      </a:r>
                      <a:endParaRPr lang="en-US" sz="700" b="1" dirty="0">
                        <a:solidFill>
                          <a:schemeClr val="tx1"/>
                        </a:solidFill>
                      </a:endParaRPr>
                    </a:p>
                  </a:txBody>
                  <a:tcPr>
                    <a:solidFill>
                      <a:schemeClr val="bg1">
                        <a:lumMod val="85000"/>
                      </a:schemeClr>
                    </a:solidFill>
                  </a:tcPr>
                </a:tc>
                <a:tc>
                  <a:txBody>
                    <a:bodyPr/>
                    <a:lstStyle/>
                    <a:p>
                      <a:pPr algn="ctr"/>
                      <a:r>
                        <a:rPr lang="en-US" sz="700" b="0" dirty="0" smtClean="0">
                          <a:solidFill>
                            <a:schemeClr val="tx1"/>
                          </a:solidFill>
                        </a:rPr>
                        <a:t>1211</a:t>
                      </a:r>
                      <a:endParaRPr lang="en-US" sz="700" b="0" dirty="0">
                        <a:solidFill>
                          <a:schemeClr val="tx1"/>
                        </a:solidFill>
                      </a:endParaRPr>
                    </a:p>
                  </a:txBody>
                  <a:tcPr>
                    <a:solidFill>
                      <a:schemeClr val="bg1">
                        <a:lumMod val="85000"/>
                      </a:schemeClr>
                    </a:solidFill>
                  </a:tcPr>
                </a:tc>
                <a:tc>
                  <a:txBody>
                    <a:bodyPr/>
                    <a:lstStyle/>
                    <a:p>
                      <a:pPr algn="ctr"/>
                      <a:r>
                        <a:rPr lang="en-US" sz="700" b="0" dirty="0" smtClean="0">
                          <a:solidFill>
                            <a:schemeClr val="tx1"/>
                          </a:solidFill>
                        </a:rPr>
                        <a:t>1214</a:t>
                      </a:r>
                      <a:endParaRPr lang="en-US" sz="700" b="0" dirty="0">
                        <a:solidFill>
                          <a:schemeClr val="tx1"/>
                        </a:solidFill>
                      </a:endParaRPr>
                    </a:p>
                  </a:txBody>
                  <a:tcPr>
                    <a:solidFill>
                      <a:schemeClr val="bg1">
                        <a:lumMod val="85000"/>
                      </a:schemeClr>
                    </a:solidFill>
                  </a:tcPr>
                </a:tc>
                <a:tc>
                  <a:txBody>
                    <a:bodyPr/>
                    <a:lstStyle/>
                    <a:p>
                      <a:pPr algn="ctr"/>
                      <a:r>
                        <a:rPr lang="en-US" sz="700" b="0" dirty="0" smtClean="0">
                          <a:solidFill>
                            <a:schemeClr val="tx1"/>
                          </a:solidFill>
                        </a:rPr>
                        <a:t>1208</a:t>
                      </a:r>
                      <a:endParaRPr lang="en-US" sz="700" b="0" dirty="0">
                        <a:solidFill>
                          <a:schemeClr val="tx1"/>
                        </a:solidFill>
                      </a:endParaRPr>
                    </a:p>
                  </a:txBody>
                  <a:tcPr>
                    <a:solidFill>
                      <a:schemeClr val="bg1">
                        <a:lumMod val="85000"/>
                      </a:schemeClr>
                    </a:solidFill>
                  </a:tcPr>
                </a:tc>
                <a:tc>
                  <a:txBody>
                    <a:bodyPr/>
                    <a:lstStyle/>
                    <a:p>
                      <a:pPr algn="ctr"/>
                      <a:r>
                        <a:rPr lang="en-US" sz="700" b="0" dirty="0" smtClean="0">
                          <a:solidFill>
                            <a:schemeClr val="tx1"/>
                          </a:solidFill>
                        </a:rPr>
                        <a:t>1234</a:t>
                      </a:r>
                      <a:endParaRPr lang="en-US" sz="700" b="0" dirty="0">
                        <a:solidFill>
                          <a:schemeClr val="tx1"/>
                        </a:solidFill>
                      </a:endParaRPr>
                    </a:p>
                  </a:txBody>
                  <a:tcPr>
                    <a:solidFill>
                      <a:schemeClr val="bg1">
                        <a:lumMod val="85000"/>
                      </a:schemeClr>
                    </a:solidFill>
                  </a:tcPr>
                </a:tc>
                <a:tc>
                  <a:txBody>
                    <a:bodyPr/>
                    <a:lstStyle/>
                    <a:p>
                      <a:pPr algn="ctr"/>
                      <a:r>
                        <a:rPr lang="en-US" sz="700" b="0" dirty="0" smtClean="0">
                          <a:solidFill>
                            <a:schemeClr val="tx1"/>
                          </a:solidFill>
                        </a:rPr>
                        <a:t>1239</a:t>
                      </a:r>
                      <a:endParaRPr lang="en-US" sz="700" b="0" dirty="0">
                        <a:solidFill>
                          <a:schemeClr val="tx1"/>
                        </a:solidFill>
                      </a:endParaRPr>
                    </a:p>
                  </a:txBody>
                  <a:tcPr>
                    <a:solidFill>
                      <a:schemeClr val="bg1">
                        <a:lumMod val="85000"/>
                      </a:schemeClr>
                    </a:solidFill>
                  </a:tcPr>
                </a:tc>
              </a:tr>
            </a:tbl>
          </a:graphicData>
        </a:graphic>
      </p:graphicFrame>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5790" y="2462472"/>
            <a:ext cx="404814" cy="269876"/>
          </a:xfrm>
          <a:prstGeom prst="roundRect">
            <a:avLst>
              <a:gd name="adj" fmla="val 16667"/>
            </a:avLst>
          </a:prstGeom>
          <a:ln w="28575">
            <a:solidFill>
              <a:schemeClr val="accent2"/>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7166" y="2480576"/>
            <a:ext cx="407025" cy="271350"/>
          </a:xfrm>
          <a:prstGeom prst="roundRect">
            <a:avLst>
              <a:gd name="adj" fmla="val 16667"/>
            </a:avLst>
          </a:prstGeom>
          <a:ln w="28575">
            <a:solidFill>
              <a:srgbClr val="1E8406"/>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5566" y="2466218"/>
            <a:ext cx="407025" cy="271350"/>
          </a:xfrm>
          <a:prstGeom prst="roundRect">
            <a:avLst>
              <a:gd name="adj" fmla="val 16667"/>
            </a:avLst>
          </a:prstGeom>
          <a:ln w="28575">
            <a:solidFill>
              <a:srgbClr val="C00000"/>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92566" y="2466218"/>
            <a:ext cx="403974" cy="269316"/>
          </a:xfrm>
          <a:prstGeom prst="roundRect">
            <a:avLst>
              <a:gd name="adj" fmla="val 16667"/>
            </a:avLst>
          </a:prstGeom>
          <a:ln w="28575">
            <a:solidFill>
              <a:srgbClr val="4655A5"/>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Lst>
        </p:spPr>
      </p:pic>
      <p:pic>
        <p:nvPicPr>
          <p:cNvPr id="2054"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64363" y="2480576"/>
            <a:ext cx="420291" cy="252175"/>
          </a:xfrm>
          <a:prstGeom prst="roundRect">
            <a:avLst>
              <a:gd name="adj" fmla="val 16667"/>
            </a:avLst>
          </a:prstGeom>
          <a:ln w="28575">
            <a:solidFill>
              <a:srgbClr val="92D050"/>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Lst>
        </p:spPr>
      </p:pic>
      <p:sp>
        <p:nvSpPr>
          <p:cNvPr id="17" name="Down Arrow 16"/>
          <p:cNvSpPr/>
          <p:nvPr/>
        </p:nvSpPr>
        <p:spPr>
          <a:xfrm>
            <a:off x="8235248" y="3752855"/>
            <a:ext cx="143580" cy="20002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8209848" y="4327522"/>
            <a:ext cx="143580" cy="200028"/>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8566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donors to Serbia from</a:t>
            </a:r>
            <a:r>
              <a:rPr lang="sr-Latn-RS" dirty="0" smtClean="0"/>
              <a:t> 2000</a:t>
            </a:r>
            <a:r>
              <a:rPr lang="en-US" dirty="0" smtClean="0"/>
              <a:t> to </a:t>
            </a:r>
            <a:r>
              <a:rPr lang="sr-Latn-RS" dirty="0" smtClean="0"/>
              <a:t>2013</a:t>
            </a:r>
            <a:endParaRPr lang="en-US"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19</a:t>
            </a:fld>
            <a:endParaRPr lang="en-AU" dirty="0"/>
          </a:p>
        </p:txBody>
      </p:sp>
      <p:graphicFrame>
        <p:nvGraphicFramePr>
          <p:cNvPr id="8" name="Content Placeholder 7"/>
          <p:cNvGraphicFramePr>
            <a:graphicFrameLocks noGrp="1"/>
          </p:cNvGraphicFramePr>
          <p:nvPr>
            <p:ph sz="quarter" idx="11"/>
            <p:extLst>
              <p:ext uri="{D42A27DB-BD31-4B8C-83A1-F6EECF244321}">
                <p14:modId xmlns:p14="http://schemas.microsoft.com/office/powerpoint/2010/main" val="4210977923"/>
              </p:ext>
            </p:extLst>
          </p:nvPr>
        </p:nvGraphicFramePr>
        <p:xfrm>
          <a:off x="295275" y="2676525"/>
          <a:ext cx="8543925" cy="27813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15"/>
          </p:nvPr>
        </p:nvSpPr>
        <p:spPr>
          <a:noFill/>
        </p:spPr>
        <p:txBody>
          <a:bodyPr/>
          <a:lstStyle/>
          <a:p>
            <a:r>
              <a:rPr lang="en-US" dirty="0" smtClean="0"/>
              <a:t>Grants to Serbia in period </a:t>
            </a:r>
            <a:r>
              <a:rPr lang="sr-Latn-RS" dirty="0" smtClean="0"/>
              <a:t>2000</a:t>
            </a:r>
            <a:r>
              <a:rPr lang="en-US" dirty="0" smtClean="0"/>
              <a:t>-</a:t>
            </a:r>
            <a:r>
              <a:rPr lang="sr-Latn-RS" dirty="0" smtClean="0"/>
              <a:t>2013, </a:t>
            </a:r>
            <a:r>
              <a:rPr lang="en-US" dirty="0" smtClean="0"/>
              <a:t>real </a:t>
            </a:r>
            <a:r>
              <a:rPr lang="en-US" dirty="0" smtClean="0"/>
              <a:t>amounts in </a:t>
            </a:r>
            <a:r>
              <a:rPr lang="sr-Latn-RS" dirty="0" smtClean="0"/>
              <a:t>€</a:t>
            </a:r>
            <a:endParaRPr lang="en-US" dirty="0"/>
          </a:p>
        </p:txBody>
      </p:sp>
      <p:sp>
        <p:nvSpPr>
          <p:cNvPr id="12" name="Text Placeholder 11"/>
          <p:cNvSpPr>
            <a:spLocks noGrp="1"/>
          </p:cNvSpPr>
          <p:nvPr>
            <p:ph type="body" sz="quarter" idx="16"/>
          </p:nvPr>
        </p:nvSpPr>
        <p:spPr/>
        <p:txBody>
          <a:bodyPr/>
          <a:lstStyle/>
          <a:p>
            <a:r>
              <a:rPr lang="en-US" dirty="0" smtClean="0"/>
              <a:t>SOURCE</a:t>
            </a:r>
            <a:r>
              <a:rPr lang="sr-Latn-RS" dirty="0" smtClean="0"/>
              <a:t>: </a:t>
            </a:r>
            <a:r>
              <a:rPr lang="en-US" dirty="0" smtClean="0"/>
              <a:t>The Delegation of the EU to Serbia and Serbian European Integration Office </a:t>
            </a:r>
            <a:endParaRPr lang="sr-Latn-RS" dirty="0"/>
          </a:p>
        </p:txBody>
      </p:sp>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8432" y="2131301"/>
            <a:ext cx="531818" cy="354546"/>
          </a:xfrm>
          <a:prstGeom prst="roundRect">
            <a:avLst>
              <a:gd name="adj" fmla="val 16667"/>
            </a:avLst>
          </a:prstGeom>
          <a:ln w="28575">
            <a:no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Lst>
        </p:spPr>
      </p:pic>
      <p:pic>
        <p:nvPicPr>
          <p:cNvPr id="1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379" y="2149949"/>
            <a:ext cx="514463" cy="342975"/>
          </a:xfrm>
          <a:prstGeom prst="roundRect">
            <a:avLst>
              <a:gd name="adj" fmla="val 16667"/>
            </a:avLst>
          </a:prstGeom>
          <a:ln w="28575">
            <a:no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63333" y="2154271"/>
            <a:ext cx="561974" cy="3429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2" name="Picture 10" descr="http://upload.wikimedia.org/wikipedia/commons/thumb/d/d9/Flag_of_Norway.svg/125px-Flag_of_Norway.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72655" y="2120189"/>
            <a:ext cx="517932" cy="3770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05650" y="2096490"/>
            <a:ext cx="585553" cy="390369"/>
          </a:xfrm>
          <a:prstGeom prst="roundRect">
            <a:avLst>
              <a:gd name="adj" fmla="val 16667"/>
            </a:avLst>
          </a:prstGeom>
          <a:ln w="28575">
            <a:no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71645" y="2124274"/>
            <a:ext cx="544080" cy="3615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06499" y="2174795"/>
            <a:ext cx="537416" cy="322450"/>
          </a:xfrm>
          <a:prstGeom prst="roundRect">
            <a:avLst>
              <a:gd name="adj" fmla="val 16667"/>
            </a:avLst>
          </a:prstGeom>
          <a:ln w="28575">
            <a:no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Lst>
        </p:spPr>
      </p:pic>
      <p:pic>
        <p:nvPicPr>
          <p:cNvPr id="20" name="Picture 19" descr="Flag of Sweden.sv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92667" y="2131493"/>
            <a:ext cx="566658" cy="3541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17541" y="2149939"/>
            <a:ext cx="520959" cy="3473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81389" y="2139906"/>
            <a:ext cx="538161" cy="3573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http://upload.wikimedia.org/wikipedia/commons/thumb/2/20/Flag_of_the_Netherlands.svg/125px-Flag_of_the_Netherlands.svg.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64287" y="2120932"/>
            <a:ext cx="566736" cy="3763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669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defRPr/>
            </a:pPr>
            <a:r>
              <a:rPr lang="en-US" dirty="0" smtClean="0"/>
              <a:t>Research background</a:t>
            </a:r>
            <a:endParaRPr lang="en-US"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2</a:t>
            </a:fld>
            <a:endParaRPr lang="en-AU" dirty="0"/>
          </a:p>
        </p:txBody>
      </p:sp>
      <p:sp>
        <p:nvSpPr>
          <p:cNvPr id="4" name="Text Placeholder 3"/>
          <p:cNvSpPr>
            <a:spLocks noGrp="1"/>
          </p:cNvSpPr>
          <p:nvPr>
            <p:ph type="body" sz="quarter" idx="15"/>
          </p:nvPr>
        </p:nvSpPr>
        <p:spPr/>
        <p:txBody>
          <a:bodyPr/>
          <a:lstStyle/>
          <a:p>
            <a:r>
              <a:rPr lang="en-US" dirty="0"/>
              <a:t>From the year 2010, the Delegation of </a:t>
            </a:r>
            <a:r>
              <a:rPr lang="en-US" dirty="0" smtClean="0"/>
              <a:t>the EU </a:t>
            </a:r>
            <a:r>
              <a:rPr lang="en-US" dirty="0"/>
              <a:t>to Serbia has been </a:t>
            </a:r>
            <a:r>
              <a:rPr lang="en-US" dirty="0" smtClean="0"/>
              <a:t>conducting, </a:t>
            </a:r>
            <a:r>
              <a:rPr lang="en-US" dirty="0"/>
              <a:t>twice a </a:t>
            </a:r>
            <a:r>
              <a:rPr lang="en-US" dirty="0" smtClean="0"/>
              <a:t>year, public </a:t>
            </a:r>
            <a:r>
              <a:rPr lang="en-US" dirty="0"/>
              <a:t>opinion </a:t>
            </a:r>
            <a:r>
              <a:rPr lang="en-US" dirty="0" smtClean="0"/>
              <a:t>polls on the EU and EU-integrations. Presented are the key results of this year’s first wave:</a:t>
            </a:r>
            <a:endParaRPr lang="en-US" dirty="0"/>
          </a:p>
        </p:txBody>
      </p:sp>
      <p:sp>
        <p:nvSpPr>
          <p:cNvPr id="20" name="Rectangle 19"/>
          <p:cNvSpPr/>
          <p:nvPr/>
        </p:nvSpPr>
        <p:spPr>
          <a:xfrm>
            <a:off x="3177026" y="4143337"/>
            <a:ext cx="5657760" cy="1640976"/>
          </a:xfrm>
          <a:prstGeom prst="rect">
            <a:avLst/>
          </a:prstGeom>
          <a:solidFill>
            <a:schemeClr val="bg1"/>
          </a:solidFill>
          <a:ln w="3175">
            <a:solidFill>
              <a:srgbClr val="797979"/>
            </a:solidFill>
          </a:ln>
        </p:spPr>
        <p:style>
          <a:lnRef idx="2">
            <a:schemeClr val="accent1">
              <a:shade val="50000"/>
            </a:schemeClr>
          </a:lnRef>
          <a:fillRef idx="1">
            <a:schemeClr val="accent1"/>
          </a:fillRef>
          <a:effectRef idx="0">
            <a:schemeClr val="accent1"/>
          </a:effectRef>
          <a:fontRef idx="minor">
            <a:schemeClr val="lt1"/>
          </a:fontRef>
        </p:style>
        <p:txBody>
          <a:bodyPr lIns="80888" tIns="191070" rIns="80888" bIns="40440" rtlCol="0" anchor="t"/>
          <a:lstStyle/>
          <a:p>
            <a:pPr marL="171450" indent="-171450" defTabSz="808668" fontAlgn="auto">
              <a:spcBef>
                <a:spcPts val="0"/>
              </a:spcBef>
              <a:spcAft>
                <a:spcPts val="0"/>
              </a:spcAft>
              <a:buFont typeface="Wingdings" pitchFamily="2" charset="2"/>
              <a:buChar char="§"/>
            </a:pPr>
            <a:r>
              <a:rPr lang="en-US" sz="1100" b="0" dirty="0" smtClean="0">
                <a:solidFill>
                  <a:srgbClr val="333333"/>
                </a:solidFill>
              </a:rPr>
              <a:t>Attitudes towards the EU and EU-integrations</a:t>
            </a:r>
            <a:r>
              <a:rPr lang="sr-Latn-RS" sz="1100" b="0" dirty="0" smtClean="0">
                <a:solidFill>
                  <a:srgbClr val="333333"/>
                </a:solidFill>
              </a:rPr>
              <a:t> </a:t>
            </a:r>
            <a:endParaRPr lang="sr-Latn-RS" sz="1100" b="0" dirty="0" smtClean="0">
              <a:solidFill>
                <a:srgbClr val="333333"/>
              </a:solidFill>
            </a:endParaRPr>
          </a:p>
          <a:p>
            <a:pPr marL="171450" indent="-171450" defTabSz="808668" fontAlgn="auto">
              <a:spcBef>
                <a:spcPts val="0"/>
              </a:spcBef>
              <a:spcAft>
                <a:spcPts val="0"/>
              </a:spcAft>
              <a:buFont typeface="Wingdings" pitchFamily="2" charset="2"/>
              <a:buChar char="§"/>
            </a:pPr>
            <a:r>
              <a:rPr lang="sr-Latn-RS" sz="1100" b="0" dirty="0">
                <a:solidFill>
                  <a:srgbClr val="333333"/>
                </a:solidFill>
              </a:rPr>
              <a:t>Expected changes after </a:t>
            </a:r>
            <a:r>
              <a:rPr lang="en-US" sz="1100" b="0" dirty="0" smtClean="0">
                <a:solidFill>
                  <a:srgbClr val="333333"/>
                </a:solidFill>
              </a:rPr>
              <a:t>the </a:t>
            </a:r>
            <a:r>
              <a:rPr lang="sr-Latn-RS" sz="1100" b="0" dirty="0" smtClean="0">
                <a:solidFill>
                  <a:srgbClr val="333333"/>
                </a:solidFill>
              </a:rPr>
              <a:t>accession </a:t>
            </a:r>
            <a:endParaRPr lang="sr-Latn-RS" sz="1100" b="0" dirty="0">
              <a:solidFill>
                <a:srgbClr val="333333"/>
              </a:solidFill>
            </a:endParaRPr>
          </a:p>
          <a:p>
            <a:pPr marL="171450" indent="-171450" defTabSz="808668" fontAlgn="auto">
              <a:spcBef>
                <a:spcPts val="0"/>
              </a:spcBef>
              <a:spcAft>
                <a:spcPts val="0"/>
              </a:spcAft>
              <a:buFont typeface="Wingdings" pitchFamily="2" charset="2"/>
              <a:buChar char="§"/>
            </a:pPr>
            <a:r>
              <a:rPr lang="en-US" sz="1100" b="0" dirty="0">
                <a:solidFill>
                  <a:srgbClr val="333333"/>
                </a:solidFill>
              </a:rPr>
              <a:t>Knowledge and Sources of information about the EU</a:t>
            </a:r>
          </a:p>
          <a:p>
            <a:pPr marL="171450" indent="-171450" defTabSz="808668" fontAlgn="auto">
              <a:spcBef>
                <a:spcPts val="0"/>
              </a:spcBef>
              <a:spcAft>
                <a:spcPts val="0"/>
              </a:spcAft>
              <a:buFont typeface="Wingdings" pitchFamily="2" charset="2"/>
              <a:buChar char="§"/>
            </a:pPr>
            <a:r>
              <a:rPr lang="en-US" sz="1100" b="0" dirty="0">
                <a:solidFill>
                  <a:srgbClr val="333333"/>
                </a:solidFill>
              </a:rPr>
              <a:t>Knowledge of the EU Funds and </a:t>
            </a:r>
            <a:r>
              <a:rPr lang="en-US" sz="1100" b="0" dirty="0" err="1">
                <a:solidFill>
                  <a:srgbClr val="333333"/>
                </a:solidFill>
              </a:rPr>
              <a:t>Programmes</a:t>
            </a:r>
            <a:endParaRPr lang="en-US" sz="1100" b="0" dirty="0">
              <a:solidFill>
                <a:srgbClr val="333333"/>
              </a:solidFill>
            </a:endParaRPr>
          </a:p>
        </p:txBody>
      </p:sp>
      <p:sp>
        <p:nvSpPr>
          <p:cNvPr id="22" name="Rectangle 21"/>
          <p:cNvSpPr/>
          <p:nvPr/>
        </p:nvSpPr>
        <p:spPr>
          <a:xfrm flipV="1">
            <a:off x="3177026" y="4153498"/>
            <a:ext cx="5658904" cy="779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1272" tIns="40636" rIns="81272" bIns="40636" rtlCol="0" anchor="t"/>
          <a:lstStyle/>
          <a:p>
            <a:pPr algn="l"/>
            <a:endParaRPr lang="en-US" sz="1400" b="0" dirty="0"/>
          </a:p>
        </p:txBody>
      </p:sp>
      <p:sp>
        <p:nvSpPr>
          <p:cNvPr id="23" name="Rectangle 22"/>
          <p:cNvSpPr/>
          <p:nvPr/>
        </p:nvSpPr>
        <p:spPr>
          <a:xfrm>
            <a:off x="293446" y="4103680"/>
            <a:ext cx="2225788" cy="16869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1272" tIns="40636" rIns="81272" bIns="40636" rtlCol="0" anchor="ctr"/>
          <a:lstStyle/>
          <a:p>
            <a:pPr defTabSz="812719" fontAlgn="auto">
              <a:spcBef>
                <a:spcPts val="0"/>
              </a:spcBef>
              <a:spcAft>
                <a:spcPts val="0"/>
              </a:spcAft>
              <a:defRPr/>
            </a:pPr>
            <a:r>
              <a:rPr lang="en-US" sz="1100" kern="0" dirty="0" smtClean="0">
                <a:solidFill>
                  <a:srgbClr val="FFFFFF"/>
                </a:solidFill>
                <a:latin typeface="+mj-lt"/>
                <a:ea typeface="PMingLiU"/>
                <a:cs typeface="Arial" pitchFamily="34" charset="0"/>
              </a:rPr>
              <a:t>Key topics</a:t>
            </a:r>
            <a:endParaRPr lang="sr-Latn-RS" sz="1100" kern="0" dirty="0">
              <a:solidFill>
                <a:srgbClr val="FFFFFF"/>
              </a:solidFill>
              <a:latin typeface="+mj-lt"/>
              <a:ea typeface="PMingLiU"/>
              <a:cs typeface="Arial" pitchFamily="34" charset="0"/>
            </a:endParaRPr>
          </a:p>
        </p:txBody>
      </p:sp>
      <p:sp>
        <p:nvSpPr>
          <p:cNvPr id="28" name="Rectangle 27"/>
          <p:cNvSpPr/>
          <p:nvPr/>
        </p:nvSpPr>
        <p:spPr>
          <a:xfrm>
            <a:off x="3176991" y="2052547"/>
            <a:ext cx="5658939" cy="1757454"/>
          </a:xfrm>
          <a:prstGeom prst="rect">
            <a:avLst/>
          </a:prstGeom>
          <a:solidFill>
            <a:schemeClr val="bg1"/>
          </a:solidFill>
          <a:ln w="3175">
            <a:solidFill>
              <a:srgbClr val="797979"/>
            </a:solidFill>
          </a:ln>
        </p:spPr>
        <p:style>
          <a:lnRef idx="2">
            <a:schemeClr val="accent1">
              <a:shade val="50000"/>
            </a:schemeClr>
          </a:lnRef>
          <a:fillRef idx="1">
            <a:schemeClr val="accent1"/>
          </a:fillRef>
          <a:effectRef idx="0">
            <a:schemeClr val="accent1"/>
          </a:effectRef>
          <a:fontRef idx="minor">
            <a:schemeClr val="lt1"/>
          </a:fontRef>
        </p:style>
        <p:txBody>
          <a:bodyPr lIns="80888" tIns="191070" rIns="80888" bIns="40440" rtlCol="0" anchor="t"/>
          <a:lstStyle/>
          <a:p>
            <a:pPr marL="171450" indent="-171450" defTabSz="808668" fontAlgn="auto">
              <a:spcBef>
                <a:spcPts val="0"/>
              </a:spcBef>
              <a:spcAft>
                <a:spcPts val="0"/>
              </a:spcAft>
              <a:buFont typeface="Wingdings" pitchFamily="2" charset="2"/>
              <a:buChar char="§"/>
            </a:pPr>
            <a:r>
              <a:rPr lang="en-US" sz="1100" b="0" dirty="0">
                <a:solidFill>
                  <a:srgbClr val="333333"/>
                </a:solidFill>
              </a:rPr>
              <a:t>National representative sample of </a:t>
            </a:r>
            <a:r>
              <a:rPr lang="en-US" sz="1100" b="0" dirty="0" smtClean="0">
                <a:solidFill>
                  <a:srgbClr val="333333"/>
                </a:solidFill>
              </a:rPr>
              <a:t>adult </a:t>
            </a:r>
            <a:r>
              <a:rPr lang="en-US" sz="1100" b="0" dirty="0">
                <a:solidFill>
                  <a:srgbClr val="333333"/>
                </a:solidFill>
              </a:rPr>
              <a:t>(18+) voting population </a:t>
            </a:r>
            <a:endParaRPr lang="en-US" sz="1100" b="0" dirty="0" smtClean="0">
              <a:solidFill>
                <a:srgbClr val="333333"/>
              </a:solidFill>
            </a:endParaRPr>
          </a:p>
          <a:p>
            <a:pPr marL="171450" indent="-171450" defTabSz="808668" fontAlgn="auto">
              <a:spcBef>
                <a:spcPts val="0"/>
              </a:spcBef>
              <a:spcAft>
                <a:spcPts val="0"/>
              </a:spcAft>
              <a:buFont typeface="Wingdings" pitchFamily="2" charset="2"/>
              <a:buChar char="§"/>
            </a:pPr>
            <a:r>
              <a:rPr lang="en-US" sz="1100" dirty="0" smtClean="0">
                <a:solidFill>
                  <a:srgbClr val="333333"/>
                </a:solidFill>
              </a:rPr>
              <a:t>1</a:t>
            </a:r>
            <a:r>
              <a:rPr lang="vi-VN" sz="1100" dirty="0" smtClean="0">
                <a:solidFill>
                  <a:srgbClr val="333333"/>
                </a:solidFill>
              </a:rPr>
              <a:t>239</a:t>
            </a:r>
            <a:r>
              <a:rPr lang="en-US" sz="1100" dirty="0" smtClean="0">
                <a:solidFill>
                  <a:srgbClr val="333333"/>
                </a:solidFill>
              </a:rPr>
              <a:t> </a:t>
            </a:r>
            <a:r>
              <a:rPr lang="en-US" sz="1100" dirty="0" smtClean="0">
                <a:solidFill>
                  <a:srgbClr val="333333"/>
                </a:solidFill>
              </a:rPr>
              <a:t>respondents</a:t>
            </a:r>
            <a:endParaRPr lang="sr-Latn-RS" sz="1100" dirty="0" smtClean="0">
              <a:solidFill>
                <a:srgbClr val="333333"/>
              </a:solidFill>
            </a:endParaRPr>
          </a:p>
          <a:p>
            <a:pPr marL="171450" indent="-171450" defTabSz="808668" fontAlgn="auto">
              <a:spcBef>
                <a:spcPts val="0"/>
              </a:spcBef>
              <a:spcAft>
                <a:spcPts val="0"/>
              </a:spcAft>
              <a:buFont typeface="Wingdings" pitchFamily="2" charset="2"/>
              <a:buChar char="§"/>
            </a:pPr>
            <a:r>
              <a:rPr lang="en-US" sz="1100" b="0" dirty="0" smtClean="0">
                <a:solidFill>
                  <a:srgbClr val="333333"/>
                </a:solidFill>
              </a:rPr>
              <a:t>Territory</a:t>
            </a:r>
            <a:r>
              <a:rPr lang="vi-VN" sz="1100" b="0" dirty="0" smtClean="0">
                <a:solidFill>
                  <a:srgbClr val="333333"/>
                </a:solidFill>
              </a:rPr>
              <a:t>: </a:t>
            </a:r>
            <a:r>
              <a:rPr lang="en-US" sz="1100" b="0" dirty="0" smtClean="0">
                <a:solidFill>
                  <a:srgbClr val="333333"/>
                </a:solidFill>
              </a:rPr>
              <a:t>Republic of Serbia</a:t>
            </a:r>
            <a:r>
              <a:rPr lang="en-US" sz="1100" b="0" dirty="0">
                <a:solidFill>
                  <a:srgbClr val="333333"/>
                </a:solidFill>
              </a:rPr>
              <a:t>, urban and rural areas</a:t>
            </a:r>
          </a:p>
          <a:p>
            <a:pPr marL="171450" indent="-171450" defTabSz="808668" fontAlgn="auto">
              <a:spcBef>
                <a:spcPts val="0"/>
              </a:spcBef>
              <a:spcAft>
                <a:spcPts val="0"/>
              </a:spcAft>
              <a:buFont typeface="Wingdings" pitchFamily="2" charset="2"/>
              <a:buChar char="§"/>
            </a:pPr>
            <a:r>
              <a:rPr lang="en-US" sz="1100" b="0" dirty="0" smtClean="0">
                <a:solidFill>
                  <a:srgbClr val="333333"/>
                </a:solidFill>
              </a:rPr>
              <a:t>Fieldwork period</a:t>
            </a:r>
            <a:r>
              <a:rPr lang="vi-VN" sz="1100" b="0" dirty="0" smtClean="0">
                <a:solidFill>
                  <a:srgbClr val="333333"/>
                </a:solidFill>
              </a:rPr>
              <a:t>: </a:t>
            </a:r>
            <a:r>
              <a:rPr lang="en-US" sz="1100" dirty="0">
                <a:solidFill>
                  <a:srgbClr val="333333"/>
                </a:solidFill>
              </a:rPr>
              <a:t>6th-12th </a:t>
            </a:r>
            <a:r>
              <a:rPr lang="en-US" sz="1100" dirty="0" smtClean="0">
                <a:solidFill>
                  <a:srgbClr val="333333"/>
                </a:solidFill>
              </a:rPr>
              <a:t> of February </a:t>
            </a:r>
            <a:r>
              <a:rPr lang="vi-VN" sz="1100" dirty="0" smtClean="0">
                <a:solidFill>
                  <a:srgbClr val="333333"/>
                </a:solidFill>
              </a:rPr>
              <a:t>2014</a:t>
            </a:r>
            <a:r>
              <a:rPr lang="en-US" sz="1100" b="0" dirty="0" smtClean="0">
                <a:solidFill>
                  <a:srgbClr val="333333"/>
                </a:solidFill>
              </a:rPr>
              <a:t/>
            </a:r>
            <a:br>
              <a:rPr lang="en-US" sz="1100" b="0" dirty="0" smtClean="0">
                <a:solidFill>
                  <a:srgbClr val="333333"/>
                </a:solidFill>
              </a:rPr>
            </a:br>
            <a:r>
              <a:rPr lang="vi-VN" sz="1100" b="0" dirty="0" smtClean="0">
                <a:solidFill>
                  <a:srgbClr val="333333"/>
                </a:solidFill>
              </a:rPr>
              <a:t>(</a:t>
            </a:r>
            <a:r>
              <a:rPr lang="en-US" sz="1100" b="0" dirty="0">
                <a:solidFill>
                  <a:srgbClr val="333333"/>
                </a:solidFill>
              </a:rPr>
              <a:t>approximately two weeks after the formal start of the negotiation accession process</a:t>
            </a:r>
            <a:r>
              <a:rPr lang="vi-VN" sz="1100" b="0" dirty="0" smtClean="0">
                <a:solidFill>
                  <a:srgbClr val="333333"/>
                </a:solidFill>
              </a:rPr>
              <a:t>) </a:t>
            </a:r>
            <a:endParaRPr lang="vi-VN" sz="1100" b="0" dirty="0">
              <a:solidFill>
                <a:srgbClr val="333333"/>
              </a:solidFill>
            </a:endParaRPr>
          </a:p>
          <a:p>
            <a:pPr marL="171450" indent="-171450" defTabSz="808668" fontAlgn="auto">
              <a:spcBef>
                <a:spcPts val="0"/>
              </a:spcBef>
              <a:spcAft>
                <a:spcPts val="0"/>
              </a:spcAft>
              <a:buFont typeface="Wingdings" pitchFamily="2" charset="2"/>
              <a:buChar char="§"/>
            </a:pPr>
            <a:r>
              <a:rPr lang="en-US" sz="1100" b="0" dirty="0" smtClean="0">
                <a:solidFill>
                  <a:srgbClr val="333333"/>
                </a:solidFill>
              </a:rPr>
              <a:t>Face </a:t>
            </a:r>
            <a:r>
              <a:rPr lang="en-US" sz="1100" b="0" dirty="0">
                <a:solidFill>
                  <a:srgbClr val="333333"/>
                </a:solidFill>
              </a:rPr>
              <a:t>to face interview (F2F</a:t>
            </a:r>
            <a:r>
              <a:rPr lang="en-US" sz="1100" b="0" dirty="0" smtClean="0">
                <a:solidFill>
                  <a:srgbClr val="333333"/>
                </a:solidFill>
              </a:rPr>
              <a:t>) in home of the respondent; </a:t>
            </a:r>
            <a:r>
              <a:rPr lang="en-US" sz="1100" b="0" dirty="0">
                <a:solidFill>
                  <a:srgbClr val="333333"/>
                </a:solidFill>
              </a:rPr>
              <a:t>data were collected through Paper and Pencil Interview (PAPI</a:t>
            </a:r>
            <a:r>
              <a:rPr lang="en-US" sz="1100" b="0" dirty="0" smtClean="0">
                <a:solidFill>
                  <a:srgbClr val="333333"/>
                </a:solidFill>
              </a:rPr>
              <a:t>)</a:t>
            </a:r>
            <a:endParaRPr lang="en-US" sz="1100" b="0" dirty="0">
              <a:solidFill>
                <a:srgbClr val="333333"/>
              </a:solidFill>
            </a:endParaRPr>
          </a:p>
        </p:txBody>
      </p:sp>
      <p:sp>
        <p:nvSpPr>
          <p:cNvPr id="30" name="Rectangle 29"/>
          <p:cNvSpPr/>
          <p:nvPr/>
        </p:nvSpPr>
        <p:spPr>
          <a:xfrm flipV="1">
            <a:off x="3176991" y="2052547"/>
            <a:ext cx="5657762" cy="82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1272" tIns="40636" rIns="81272" bIns="40636" rtlCol="0" anchor="t"/>
          <a:lstStyle/>
          <a:p>
            <a:pPr algn="l"/>
            <a:endParaRPr lang="en-US" sz="1400" b="0" dirty="0"/>
          </a:p>
        </p:txBody>
      </p:sp>
      <p:sp>
        <p:nvSpPr>
          <p:cNvPr id="31" name="Rectangle 30"/>
          <p:cNvSpPr/>
          <p:nvPr/>
        </p:nvSpPr>
        <p:spPr>
          <a:xfrm>
            <a:off x="293446" y="2047875"/>
            <a:ext cx="2225788" cy="17630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1272" tIns="40636" rIns="81272" bIns="40636" rtlCol="0" anchor="ctr"/>
          <a:lstStyle/>
          <a:p>
            <a:pPr defTabSz="812719" fontAlgn="auto">
              <a:spcBef>
                <a:spcPts val="0"/>
              </a:spcBef>
              <a:spcAft>
                <a:spcPts val="0"/>
              </a:spcAft>
              <a:defRPr/>
            </a:pPr>
            <a:r>
              <a:rPr lang="en-US" sz="1100" kern="0" dirty="0" smtClean="0">
                <a:solidFill>
                  <a:srgbClr val="FFFFFF"/>
                </a:solidFill>
                <a:latin typeface="+mj-lt"/>
                <a:ea typeface="PMingLiU"/>
                <a:cs typeface="Arial" pitchFamily="34" charset="0"/>
              </a:rPr>
              <a:t>Methodology</a:t>
            </a:r>
            <a:r>
              <a:rPr lang="en-GB" sz="1100" kern="0" dirty="0" smtClean="0">
                <a:solidFill>
                  <a:srgbClr val="FFFFFF"/>
                </a:solidFill>
                <a:latin typeface="+mj-lt"/>
                <a:ea typeface="PMingLiU"/>
                <a:cs typeface="Arial" pitchFamily="34" charset="0"/>
              </a:rPr>
              <a:t>	</a:t>
            </a:r>
            <a:endParaRPr lang="en-GB" sz="1100" kern="0" dirty="0">
              <a:solidFill>
                <a:srgbClr val="FFFFFF"/>
              </a:solidFill>
              <a:latin typeface="+mj-lt"/>
              <a:ea typeface="PMingLiU"/>
              <a:cs typeface="Arial" pitchFamily="34" charset="0"/>
            </a:endParaRPr>
          </a:p>
        </p:txBody>
      </p:sp>
      <p:cxnSp>
        <p:nvCxnSpPr>
          <p:cNvPr id="32" name="Straight Arrow Connector 31"/>
          <p:cNvCxnSpPr/>
          <p:nvPr/>
        </p:nvCxnSpPr>
        <p:spPr>
          <a:xfrm>
            <a:off x="2606889" y="4894801"/>
            <a:ext cx="484412" cy="0"/>
          </a:xfrm>
          <a:prstGeom prst="straightConnector1">
            <a:avLst/>
          </a:prstGeom>
          <a:ln w="38100">
            <a:solidFill>
              <a:srgbClr val="333333"/>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606889" y="2873232"/>
            <a:ext cx="484412" cy="0"/>
          </a:xfrm>
          <a:prstGeom prst="straightConnector1">
            <a:avLst/>
          </a:prstGeom>
          <a:ln w="38100">
            <a:solidFill>
              <a:srgbClr val="333333"/>
            </a:solidFill>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6279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 assistance priorities</a:t>
            </a:r>
            <a:endParaRPr lang="sr-Latn-RS"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20</a:t>
            </a:fld>
            <a:endParaRPr lang="en-AU" dirty="0"/>
          </a:p>
        </p:txBody>
      </p:sp>
      <p:sp>
        <p:nvSpPr>
          <p:cNvPr id="5" name="Text Placeholder 4"/>
          <p:cNvSpPr>
            <a:spLocks noGrp="1"/>
          </p:cNvSpPr>
          <p:nvPr>
            <p:ph type="body" sz="quarter" idx="15"/>
          </p:nvPr>
        </p:nvSpPr>
        <p:spPr>
          <a:xfrm>
            <a:off x="285750" y="1031839"/>
            <a:ext cx="8569324" cy="758861"/>
          </a:xfrm>
        </p:spPr>
        <p:txBody>
          <a:bodyPr/>
          <a:lstStyle/>
          <a:p>
            <a:r>
              <a:rPr lang="en-US" dirty="0" smtClean="0"/>
              <a:t>According to the citizens, agriculture </a:t>
            </a:r>
            <a:r>
              <a:rPr lang="en-US" dirty="0"/>
              <a:t>is the priority sector for EU financial assistance, followed by Health system, Development of poor regions, Economic reforms and SME development. </a:t>
            </a:r>
            <a:endParaRPr lang="en-US" dirty="0"/>
          </a:p>
        </p:txBody>
      </p:sp>
      <p:graphicFrame>
        <p:nvGraphicFramePr>
          <p:cNvPr id="8" name="Content Placeholder 5"/>
          <p:cNvGraphicFramePr>
            <a:graphicFrameLocks/>
          </p:cNvGraphicFramePr>
          <p:nvPr>
            <p:extLst>
              <p:ext uri="{D42A27DB-BD31-4B8C-83A1-F6EECF244321}">
                <p14:modId xmlns:p14="http://schemas.microsoft.com/office/powerpoint/2010/main" val="3172411103"/>
              </p:ext>
            </p:extLst>
          </p:nvPr>
        </p:nvGraphicFramePr>
        <p:xfrm>
          <a:off x="1562100" y="2028824"/>
          <a:ext cx="6000750" cy="3657601"/>
        </p:xfrm>
        <a:graphic>
          <a:graphicData uri="http://schemas.openxmlformats.org/drawingml/2006/chart">
            <c:chart xmlns:c="http://schemas.openxmlformats.org/drawingml/2006/chart" xmlns:r="http://schemas.openxmlformats.org/officeDocument/2006/relationships" r:id="rId2"/>
          </a:graphicData>
        </a:graphic>
      </p:graphicFrame>
      <p:pic>
        <p:nvPicPr>
          <p:cNvPr id="4098" name="Picture 2" descr="D:\TNS_Brand\Icons\02 Basic_traditional\2.8 Rural_colour\2.8 Rural_V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7" y="2305050"/>
            <a:ext cx="542920" cy="54292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914400" y="2847970"/>
            <a:ext cx="3657600" cy="0"/>
          </a:xfrm>
          <a:prstGeom prst="line">
            <a:avLst/>
          </a:prstGeom>
          <a:ln w="12700">
            <a:solidFill>
              <a:srgbClr val="7A228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486488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custDataLst>
              <p:tags r:id="rId2"/>
            </p:custDataLst>
          </p:nvPr>
        </p:nvSpPr>
        <p:spPr/>
        <p:txBody>
          <a:bodyPr/>
          <a:lstStyle/>
          <a:p>
            <a:fld id="{9784CBA3-D598-4B1F-BAA3-EE14B5154290}" type="slidenum">
              <a:rPr lang="en-AU" smtClean="0"/>
              <a:pPr/>
              <a:t>21</a:t>
            </a:fld>
            <a:endParaRPr lang="en-AU" dirty="0"/>
          </a:p>
        </p:txBody>
      </p:sp>
      <p:sp>
        <p:nvSpPr>
          <p:cNvPr id="15" name="Rectangle 14"/>
          <p:cNvSpPr/>
          <p:nvPr>
            <p:custDataLst>
              <p:tags r:id="rId3"/>
            </p:custDataLst>
          </p:nvPr>
        </p:nvSpPr>
        <p:spPr>
          <a:xfrm>
            <a:off x="196022" y="5625548"/>
            <a:ext cx="8803198" cy="245901"/>
          </a:xfrm>
          <a:prstGeom prst="rect">
            <a:avLst/>
          </a:prstGeom>
        </p:spPr>
        <p:txBody>
          <a:bodyPr wrap="square">
            <a:spAutoFit/>
          </a:bodyPr>
          <a:lstStyle/>
          <a:p>
            <a:pPr defTabSz="762000" eaLnBrk="0" hangingPunct="0">
              <a:lnSpc>
                <a:spcPct val="110000"/>
              </a:lnSpc>
              <a:buClr>
                <a:srgbClr val="F7911E"/>
              </a:buClr>
              <a:defRPr/>
            </a:pPr>
            <a:r>
              <a:rPr lang="sr-Latn-RS" sz="1000" b="0" dirty="0" smtClean="0">
                <a:solidFill>
                  <a:srgbClr val="333333"/>
                </a:solidFill>
                <a:latin typeface="+mj-lt"/>
                <a:cs typeface="Verdana" pitchFamily="34" charset="0"/>
              </a:rPr>
              <a:t>TNS Medium Gallup | Savski trg 9, Belgrade, Serbia | + 381 11 3613 220 | www.tnsmediumgallup.co.rs </a:t>
            </a:r>
            <a:endParaRPr lang="sr-Latn-RS" sz="1000" b="0" dirty="0">
              <a:solidFill>
                <a:srgbClr val="333333"/>
              </a:solidFill>
              <a:latin typeface="+mj-lt"/>
              <a:cs typeface="Verdana" pitchFamily="34" charset="0"/>
            </a:endParaRPr>
          </a:p>
        </p:txBody>
      </p:sp>
      <p:sp>
        <p:nvSpPr>
          <p:cNvPr id="11" name="Content Placeholder 29"/>
          <p:cNvSpPr txBox="1">
            <a:spLocks/>
          </p:cNvSpPr>
          <p:nvPr>
            <p:custDataLst>
              <p:tags r:id="rId4"/>
            </p:custDataLst>
          </p:nvPr>
        </p:nvSpPr>
        <p:spPr>
          <a:xfrm>
            <a:off x="272225" y="4533900"/>
            <a:ext cx="2663825" cy="1416050"/>
          </a:xfrm>
          <a:prstGeom prst="rect">
            <a:avLst/>
          </a:prstGeom>
        </p:spPr>
        <p:txBody>
          <a:bodyPr vert="horz" lIns="0" tIns="212400" rIns="0" bIns="0" rtlCol="0">
            <a:noAutofit/>
          </a:bodyPr>
          <a:lst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762000" fontAlgn="base">
              <a:spcBef>
                <a:spcPct val="0"/>
              </a:spcBef>
              <a:spcAft>
                <a:spcPct val="0"/>
              </a:spcAft>
              <a:buClr>
                <a:srgbClr val="F7911E"/>
              </a:buClr>
            </a:pPr>
            <a:r>
              <a:rPr lang="sr-Latn-RS" sz="1200" b="1" noProof="1" smtClean="0">
                <a:cs typeface="Verdana" pitchFamily="34" charset="0"/>
              </a:rPr>
              <a:t>Srbobran Branković</a:t>
            </a:r>
            <a:endParaRPr lang="en-US" sz="1200" b="1" noProof="1" smtClean="0">
              <a:cs typeface="Verdana" pitchFamily="34" charset="0"/>
            </a:endParaRPr>
          </a:p>
          <a:p>
            <a:pPr defTabSz="762000" fontAlgn="base">
              <a:spcBef>
                <a:spcPct val="0"/>
              </a:spcBef>
              <a:spcAft>
                <a:spcPct val="0"/>
              </a:spcAft>
              <a:buClr>
                <a:srgbClr val="F7911E"/>
              </a:buClr>
            </a:pPr>
            <a:r>
              <a:rPr lang="en-US" sz="1200" noProof="1" smtClean="0">
                <a:cs typeface="Verdana" pitchFamily="34" charset="0"/>
              </a:rPr>
              <a:t>President and Co-owner</a:t>
            </a:r>
            <a:endParaRPr lang="en-US" sz="1200" noProof="1" smtClean="0">
              <a:cs typeface="Verdana" pitchFamily="34" charset="0"/>
            </a:endParaRPr>
          </a:p>
          <a:p>
            <a:pPr defTabSz="762000" fontAlgn="base">
              <a:spcBef>
                <a:spcPct val="0"/>
              </a:spcBef>
              <a:spcAft>
                <a:spcPct val="0"/>
              </a:spcAft>
              <a:buClr>
                <a:srgbClr val="F7911E"/>
              </a:buClr>
            </a:pPr>
            <a:r>
              <a:rPr lang="sr-Latn-RS" sz="900" noProof="1" smtClean="0">
                <a:cs typeface="Verdana" pitchFamily="34" charset="0"/>
                <a:hlinkClick r:id="rId8"/>
              </a:rPr>
              <a:t>Srbobran.brankovic</a:t>
            </a:r>
            <a:r>
              <a:rPr lang="en-US" sz="900" noProof="1" smtClean="0">
                <a:cs typeface="Verdana" pitchFamily="34" charset="0"/>
                <a:hlinkClick r:id="rId8"/>
              </a:rPr>
              <a:t>@t</a:t>
            </a:r>
            <a:r>
              <a:rPr lang="sr-Latn-RS" sz="900" noProof="1" smtClean="0">
                <a:cs typeface="Verdana" pitchFamily="34" charset="0"/>
                <a:hlinkClick r:id="rId8"/>
              </a:rPr>
              <a:t>nsmediumgallup.co.rs</a:t>
            </a:r>
            <a:endParaRPr lang="sr-Latn-RS" sz="900" noProof="1" smtClean="0">
              <a:cs typeface="Verdana" pitchFamily="34" charset="0"/>
            </a:endParaRPr>
          </a:p>
        </p:txBody>
      </p:sp>
      <p:sp>
        <p:nvSpPr>
          <p:cNvPr id="12" name="Content Placeholder 28"/>
          <p:cNvSpPr txBox="1">
            <a:spLocks/>
          </p:cNvSpPr>
          <p:nvPr>
            <p:custDataLst>
              <p:tags r:id="rId5"/>
            </p:custDataLst>
          </p:nvPr>
        </p:nvSpPr>
        <p:spPr>
          <a:xfrm>
            <a:off x="6177775" y="4533900"/>
            <a:ext cx="2663825" cy="1416050"/>
          </a:xfrm>
          <a:prstGeom prst="rect">
            <a:avLst/>
          </a:prstGeom>
        </p:spPr>
        <p:txBody>
          <a:bodyPr vert="horz" lIns="0" tIns="212400" rIns="0" bIns="0" rtlCol="0">
            <a:noAutofit/>
          </a:bodyPr>
          <a:lst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762000" fontAlgn="base">
              <a:spcBef>
                <a:spcPct val="0"/>
              </a:spcBef>
              <a:spcAft>
                <a:spcPct val="0"/>
              </a:spcAft>
              <a:buClr>
                <a:srgbClr val="F7911E"/>
              </a:buClr>
            </a:pPr>
            <a:r>
              <a:rPr lang="sr-Latn-RS" sz="1200" b="1" noProof="1" smtClean="0">
                <a:cs typeface="Verdana" pitchFamily="34" charset="0"/>
              </a:rPr>
              <a:t>Bojana Jevtić</a:t>
            </a:r>
          </a:p>
          <a:p>
            <a:pPr defTabSz="762000" fontAlgn="base">
              <a:spcBef>
                <a:spcPct val="0"/>
              </a:spcBef>
              <a:spcAft>
                <a:spcPct val="0"/>
              </a:spcAft>
              <a:buClr>
                <a:srgbClr val="F7911E"/>
              </a:buClr>
            </a:pPr>
            <a:r>
              <a:rPr lang="en-US" sz="1200" noProof="1" smtClean="0">
                <a:cs typeface="Verdana" pitchFamily="34" charset="0"/>
              </a:rPr>
              <a:t>Senior researcher</a:t>
            </a:r>
            <a:endParaRPr lang="en-US" sz="1200" noProof="1" smtClean="0">
              <a:cs typeface="Verdana" pitchFamily="34" charset="0"/>
            </a:endParaRPr>
          </a:p>
          <a:p>
            <a:pPr defTabSz="762000" fontAlgn="base">
              <a:spcBef>
                <a:spcPct val="0"/>
              </a:spcBef>
              <a:spcAft>
                <a:spcPct val="0"/>
              </a:spcAft>
              <a:buClr>
                <a:srgbClr val="F7911E"/>
              </a:buClr>
            </a:pPr>
            <a:r>
              <a:rPr lang="sr-Latn-RS" sz="900" noProof="1" smtClean="0">
                <a:cs typeface="Verdana" pitchFamily="34" charset="0"/>
                <a:hlinkClick r:id="rId9"/>
              </a:rPr>
              <a:t>Bojana.jevtic</a:t>
            </a:r>
            <a:r>
              <a:rPr lang="en-US" sz="900" noProof="1" smtClean="0">
                <a:cs typeface="Verdana" pitchFamily="34" charset="0"/>
                <a:hlinkClick r:id="rId9"/>
              </a:rPr>
              <a:t>@t</a:t>
            </a:r>
            <a:r>
              <a:rPr lang="sr-Latn-RS" sz="900" noProof="1" smtClean="0">
                <a:cs typeface="Verdana" pitchFamily="34" charset="0"/>
                <a:hlinkClick r:id="rId9"/>
              </a:rPr>
              <a:t>nsmediumgallup.co.rs</a:t>
            </a:r>
            <a:endParaRPr lang="sr-Latn-RS" sz="900" noProof="1" smtClean="0">
              <a:cs typeface="Verdana" pitchFamily="34" charset="0"/>
            </a:endParaRPr>
          </a:p>
        </p:txBody>
      </p:sp>
      <p:sp>
        <p:nvSpPr>
          <p:cNvPr id="13" name="Content Placeholder 29"/>
          <p:cNvSpPr txBox="1">
            <a:spLocks/>
          </p:cNvSpPr>
          <p:nvPr>
            <p:custDataLst>
              <p:tags r:id="rId6"/>
            </p:custDataLst>
          </p:nvPr>
        </p:nvSpPr>
        <p:spPr>
          <a:xfrm>
            <a:off x="3225000" y="4533900"/>
            <a:ext cx="2663825" cy="1416050"/>
          </a:xfrm>
          <a:prstGeom prst="rect">
            <a:avLst/>
          </a:prstGeom>
        </p:spPr>
        <p:txBody>
          <a:bodyPr vert="horz" lIns="0" tIns="212400" rIns="0" bIns="0" rtlCol="0">
            <a:noAutofit/>
          </a:bodyPr>
          <a:lst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762000" fontAlgn="base">
              <a:spcBef>
                <a:spcPct val="0"/>
              </a:spcBef>
              <a:spcAft>
                <a:spcPct val="0"/>
              </a:spcAft>
              <a:buClr>
                <a:srgbClr val="F7911E"/>
              </a:buClr>
            </a:pPr>
            <a:r>
              <a:rPr lang="sr-Latn-RS" sz="1200" b="1" noProof="1" smtClean="0">
                <a:cs typeface="Verdana" pitchFamily="34" charset="0"/>
              </a:rPr>
              <a:t>Slađana Brakus</a:t>
            </a:r>
            <a:endParaRPr lang="en-US" sz="1200" b="1" noProof="1" smtClean="0">
              <a:cs typeface="Verdana" pitchFamily="34" charset="0"/>
            </a:endParaRPr>
          </a:p>
          <a:p>
            <a:pPr defTabSz="762000" fontAlgn="base">
              <a:spcBef>
                <a:spcPct val="0"/>
              </a:spcBef>
              <a:spcAft>
                <a:spcPct val="0"/>
              </a:spcAft>
              <a:buClr>
                <a:srgbClr val="F7911E"/>
              </a:buClr>
            </a:pPr>
            <a:r>
              <a:rPr lang="en-US" sz="1200" noProof="1" smtClean="0">
                <a:cs typeface="Verdana" pitchFamily="34" charset="0"/>
              </a:rPr>
              <a:t>Executive Manager</a:t>
            </a:r>
            <a:endParaRPr lang="en-GB" sz="1200" noProof="1" smtClean="0">
              <a:cs typeface="Verdana" pitchFamily="34" charset="0"/>
            </a:endParaRPr>
          </a:p>
          <a:p>
            <a:pPr defTabSz="762000" fontAlgn="base">
              <a:spcBef>
                <a:spcPct val="0"/>
              </a:spcBef>
              <a:spcAft>
                <a:spcPct val="0"/>
              </a:spcAft>
              <a:buClr>
                <a:srgbClr val="F7911E"/>
              </a:buClr>
            </a:pPr>
            <a:r>
              <a:rPr lang="sr-Latn-RS" sz="900" noProof="1" smtClean="0">
                <a:cs typeface="Verdana" pitchFamily="34" charset="0"/>
                <a:hlinkClick r:id="rId10"/>
              </a:rPr>
              <a:t>Sladjana.brakus</a:t>
            </a:r>
            <a:r>
              <a:rPr lang="en-GB" sz="900" noProof="1" smtClean="0">
                <a:cs typeface="Verdana" pitchFamily="34" charset="0"/>
                <a:hlinkClick r:id="rId10"/>
              </a:rPr>
              <a:t>@tn</a:t>
            </a:r>
            <a:r>
              <a:rPr lang="sr-Latn-RS" sz="900" noProof="1" smtClean="0">
                <a:cs typeface="Verdana" pitchFamily="34" charset="0"/>
                <a:hlinkClick r:id="rId10"/>
              </a:rPr>
              <a:t>smediumgallup.</a:t>
            </a:r>
            <a:r>
              <a:rPr lang="en-GB" sz="900" noProof="1" smtClean="0">
                <a:cs typeface="Verdana" pitchFamily="34" charset="0"/>
                <a:hlinkClick r:id="rId10"/>
              </a:rPr>
              <a:t>co</a:t>
            </a:r>
            <a:r>
              <a:rPr lang="sr-Latn-RS" sz="900" noProof="1" smtClean="0">
                <a:cs typeface="Verdana" pitchFamily="34" charset="0"/>
                <a:hlinkClick r:id="rId10"/>
              </a:rPr>
              <a:t>.rs</a:t>
            </a:r>
            <a:endParaRPr lang="sr-Latn-RS" sz="900" noProof="1" smtClean="0">
              <a:cs typeface="Verdana" pitchFamily="34" charset="0"/>
            </a:endParaRPr>
          </a:p>
        </p:txBody>
      </p:sp>
      <p:sp>
        <p:nvSpPr>
          <p:cNvPr id="20" name="TextBox 19"/>
          <p:cNvSpPr txBox="1"/>
          <p:nvPr/>
        </p:nvSpPr>
        <p:spPr>
          <a:xfrm>
            <a:off x="332509" y="1947553"/>
            <a:ext cx="5556316" cy="1200329"/>
          </a:xfrm>
          <a:prstGeom prst="rect">
            <a:avLst/>
          </a:prstGeom>
          <a:noFill/>
        </p:spPr>
        <p:txBody>
          <a:bodyPr wrap="square" rtlCol="0">
            <a:spAutoFit/>
          </a:bodyPr>
          <a:lstStyle/>
          <a:p>
            <a:r>
              <a:rPr lang="en-US" sz="7200" b="0" dirty="0" smtClean="0">
                <a:solidFill>
                  <a:schemeClr val="tx1">
                    <a:lumMod val="75000"/>
                    <a:lumOff val="25000"/>
                  </a:schemeClr>
                </a:solidFill>
                <a:latin typeface="+mn-lt"/>
              </a:rPr>
              <a:t>Thank you</a:t>
            </a:r>
            <a:r>
              <a:rPr lang="sr-Latn-RS" sz="7200" b="0" dirty="0" smtClean="0">
                <a:solidFill>
                  <a:schemeClr val="tx1">
                    <a:lumMod val="75000"/>
                    <a:lumOff val="25000"/>
                  </a:schemeClr>
                </a:solidFill>
                <a:latin typeface="+mn-lt"/>
              </a:rPr>
              <a:t>!</a:t>
            </a:r>
            <a:endParaRPr lang="en-US" sz="7200" b="0" dirty="0">
              <a:solidFill>
                <a:schemeClr val="tx1">
                  <a:lumMod val="75000"/>
                  <a:lumOff val="25000"/>
                </a:schemeClr>
              </a:solidFill>
              <a:latin typeface="+mn-lt"/>
            </a:endParaRPr>
          </a:p>
        </p:txBody>
      </p:sp>
    </p:spTree>
    <p:custDataLst>
      <p:tags r:id="rId1"/>
    </p:custDataLst>
    <p:extLst>
      <p:ext uri="{BB962C8B-B14F-4D97-AF65-F5344CB8AC3E}">
        <p14:creationId xmlns:p14="http://schemas.microsoft.com/office/powerpoint/2010/main" val="409933854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1</a:t>
            </a:r>
            <a:endParaRPr lang="en-US" dirty="0"/>
          </a:p>
        </p:txBody>
      </p:sp>
      <p:sp>
        <p:nvSpPr>
          <p:cNvPr id="6" name="Title 5"/>
          <p:cNvSpPr>
            <a:spLocks noGrp="1"/>
          </p:cNvSpPr>
          <p:nvPr>
            <p:ph type="title"/>
          </p:nvPr>
        </p:nvSpPr>
        <p:spPr/>
        <p:txBody>
          <a:bodyPr/>
          <a:lstStyle/>
          <a:p>
            <a:r>
              <a:rPr lang="en-US" dirty="0" smtClean="0"/>
              <a:t>Attitudes towards the EU and </a:t>
            </a:r>
            <a:br>
              <a:rPr lang="en-US" dirty="0" smtClean="0"/>
            </a:br>
            <a:r>
              <a:rPr lang="en-US" dirty="0" smtClean="0"/>
              <a:t>EU-integrations</a:t>
            </a:r>
            <a:endParaRPr lang="sr-Latn-RS" dirty="0"/>
          </a:p>
        </p:txBody>
      </p:sp>
    </p:spTree>
    <p:extLst>
      <p:ext uri="{BB962C8B-B14F-4D97-AF65-F5344CB8AC3E}">
        <p14:creationId xmlns:p14="http://schemas.microsoft.com/office/powerpoint/2010/main" val="96621636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European union: first associations </a:t>
            </a:r>
            <a:endParaRPr lang="en-US" dirty="0"/>
          </a:p>
        </p:txBody>
      </p:sp>
      <p:sp>
        <p:nvSpPr>
          <p:cNvPr id="11" name="Slide Number Placeholder 2"/>
          <p:cNvSpPr>
            <a:spLocks noGrp="1"/>
          </p:cNvSpPr>
          <p:nvPr>
            <p:ph type="sldNum" sz="quarter" idx="10"/>
          </p:nvPr>
        </p:nvSpPr>
        <p:spPr/>
        <p:txBody>
          <a:bodyPr/>
          <a:lstStyle/>
          <a:p>
            <a:fld id="{9784CBA3-D598-4B1F-BAA3-EE14B5154290}" type="slidenum">
              <a:rPr lang="en-AU" smtClean="0"/>
              <a:pPr/>
              <a:t>4</a:t>
            </a:fld>
            <a:endParaRPr lang="en-AU" dirty="0"/>
          </a:p>
        </p:txBody>
      </p:sp>
      <p:graphicFrame>
        <p:nvGraphicFramePr>
          <p:cNvPr id="7" name="Content Placeholder 6"/>
          <p:cNvGraphicFramePr>
            <a:graphicFrameLocks noGrp="1"/>
          </p:cNvGraphicFramePr>
          <p:nvPr>
            <p:ph sz="quarter" idx="11"/>
            <p:extLst>
              <p:ext uri="{D42A27DB-BD31-4B8C-83A1-F6EECF244321}">
                <p14:modId xmlns:p14="http://schemas.microsoft.com/office/powerpoint/2010/main" val="1713720030"/>
              </p:ext>
            </p:extLst>
          </p:nvPr>
        </p:nvGraphicFramePr>
        <p:xfrm>
          <a:off x="285750" y="1876424"/>
          <a:ext cx="8569325" cy="406241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5"/>
          <p:cNvSpPr>
            <a:spLocks noGrp="1"/>
          </p:cNvSpPr>
          <p:nvPr>
            <p:ph type="body" sz="quarter" idx="15"/>
          </p:nvPr>
        </p:nvSpPr>
        <p:spPr/>
        <p:txBody>
          <a:bodyPr/>
          <a:lstStyle/>
          <a:p>
            <a:r>
              <a:rPr lang="en-US" dirty="0"/>
              <a:t>Positive associations </a:t>
            </a:r>
            <a:r>
              <a:rPr lang="en-US" dirty="0" smtClean="0"/>
              <a:t>prevail: the </a:t>
            </a:r>
            <a:r>
              <a:rPr lang="en-US" dirty="0"/>
              <a:t>most frequent association to EU is better life and better future - reflecting hope for a </a:t>
            </a:r>
            <a:r>
              <a:rPr lang="en-US" dirty="0" smtClean="0"/>
              <a:t>better living standard. Negative associations are either too general, or related to pressure and conditioning.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69234089"/>
              </p:ext>
            </p:extLst>
          </p:nvPr>
        </p:nvGraphicFramePr>
        <p:xfrm>
          <a:off x="5336365" y="4413714"/>
          <a:ext cx="1877235" cy="1243710"/>
        </p:xfrm>
        <a:graphic>
          <a:graphicData uri="http://schemas.openxmlformats.org/drawingml/2006/table">
            <a:tbl>
              <a:tblPr firstRow="1" bandRow="1">
                <a:tableStyleId>{5C22544A-7EE6-4342-B048-85BDC9FD1C3A}</a:tableStyleId>
              </a:tblPr>
              <a:tblGrid>
                <a:gridCol w="310393"/>
                <a:gridCol w="1566842"/>
              </a:tblGrid>
              <a:tr h="211481">
                <a:tc gridSpan="2">
                  <a:txBody>
                    <a:bodyPr/>
                    <a:lstStyle/>
                    <a:p>
                      <a:endParaRPr lang="en-US" sz="900" dirty="0">
                        <a:solidFill>
                          <a:schemeClr val="tx1"/>
                        </a:solidFill>
                      </a:endParaRPr>
                    </a:p>
                  </a:txBody>
                  <a:tcPr>
                    <a:lnB w="12700" cap="flat" cmpd="sng" algn="ctr">
                      <a:solidFill>
                        <a:schemeClr val="bg1"/>
                      </a:solidFill>
                      <a:prstDash val="solid"/>
                      <a:round/>
                      <a:headEnd type="none" w="med" len="med"/>
                      <a:tailEnd type="none" w="med" len="med"/>
                    </a:lnB>
                    <a:noFill/>
                  </a:tcPr>
                </a:tc>
                <a:tc hMerge="1">
                  <a:txBody>
                    <a:bodyPr/>
                    <a:lstStyle/>
                    <a:p>
                      <a:endParaRPr lang="en-US" sz="900"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1">
                        <a:lumMod val="50000"/>
                      </a:schemeClr>
                    </a:solidFill>
                  </a:tcPr>
                </a:tc>
              </a:tr>
              <a:tr h="338370">
                <a:tc>
                  <a:txBody>
                    <a:bodyPr/>
                    <a:lstStyle/>
                    <a:p>
                      <a:endParaRPr lang="en-US" sz="900" dirty="0"/>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800" dirty="0" smtClean="0"/>
                        <a:t>Positive associations</a:t>
                      </a:r>
                      <a:endParaRPr lang="sr-Latn-RS" sz="800" dirty="0" smtClean="0"/>
                    </a:p>
                    <a:p>
                      <a:r>
                        <a:rPr lang="en-US" sz="800" dirty="0" smtClean="0"/>
                        <a:t>(Net=43</a:t>
                      </a:r>
                      <a:r>
                        <a:rPr lang="en-US" sz="800" dirty="0" smtClean="0"/>
                        <a:t>%)</a:t>
                      </a:r>
                      <a:endParaRPr lang="en-US" sz="800"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338370">
                <a:tc>
                  <a:txBody>
                    <a:bodyPr/>
                    <a:lstStyle/>
                    <a:p>
                      <a:endParaRPr lang="en-US" sz="900" dirty="0"/>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800" noProof="0" dirty="0" smtClean="0"/>
                        <a:t>Negative associations</a:t>
                      </a:r>
                    </a:p>
                    <a:p>
                      <a:r>
                        <a:rPr lang="en-US" sz="800" dirty="0" smtClean="0"/>
                        <a:t>(Net=29</a:t>
                      </a:r>
                      <a:r>
                        <a:rPr lang="en-US" sz="800" dirty="0" smtClean="0"/>
                        <a:t>%)</a:t>
                      </a:r>
                      <a:endParaRPr lang="en-US" sz="800"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338370">
                <a:tc>
                  <a:txBody>
                    <a:bodyPr/>
                    <a:lstStyle/>
                    <a:p>
                      <a:endParaRPr lang="en-US" sz="900" dirty="0"/>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r>
                        <a:rPr lang="en-US" sz="800" dirty="0" smtClean="0"/>
                        <a:t>Neutral associations</a:t>
                      </a:r>
                      <a:endParaRPr lang="en-US" sz="800" dirty="0" smtClean="0"/>
                    </a:p>
                    <a:p>
                      <a:r>
                        <a:rPr lang="en-US" sz="800" dirty="0" smtClean="0"/>
                        <a:t>(Net=19</a:t>
                      </a:r>
                      <a:r>
                        <a:rPr lang="en-US" sz="800" dirty="0" smtClean="0"/>
                        <a:t>%)</a:t>
                      </a:r>
                      <a:endParaRPr lang="en-US" sz="800"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tr>
            </a:tbl>
          </a:graphicData>
        </a:graphic>
      </p:graphicFrame>
      <p:pic>
        <p:nvPicPr>
          <p:cNvPr id="1038" name="Picture 14" descr="D:\TNS_Brand\PPT Slides\TNS ICONS_PPT\thought cloud2.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3601" y="2401374"/>
            <a:ext cx="1092200" cy="84667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D:\TNS_Brand\PPT Slides\TNS ICONS_PPT\People\UsGroupHeads.e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6589" y="3429000"/>
            <a:ext cx="1266642" cy="857250"/>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26"/>
          <p:cNvSpPr>
            <a:spLocks/>
          </p:cNvSpPr>
          <p:nvPr/>
        </p:nvSpPr>
        <p:spPr bwMode="auto">
          <a:xfrm flipH="1">
            <a:off x="5241920" y="4649979"/>
            <a:ext cx="433388" cy="250031"/>
          </a:xfrm>
          <a:custGeom>
            <a:avLst/>
            <a:gdLst>
              <a:gd name="T0" fmla="*/ 242 w 489"/>
              <a:gd name="T1" fmla="*/ 3 h 432"/>
              <a:gd name="T2" fmla="*/ 489 w 489"/>
              <a:gd name="T3" fmla="*/ 192 h 432"/>
              <a:gd name="T4" fmla="*/ 455 w 489"/>
              <a:gd name="T5" fmla="*/ 295 h 432"/>
              <a:gd name="T6" fmla="*/ 455 w 489"/>
              <a:gd name="T7" fmla="*/ 295 h 432"/>
              <a:gd name="T8" fmla="*/ 458 w 489"/>
              <a:gd name="T9" fmla="*/ 432 h 432"/>
              <a:gd name="T10" fmla="*/ 335 w 489"/>
              <a:gd name="T11" fmla="*/ 378 h 432"/>
              <a:gd name="T12" fmla="*/ 249 w 489"/>
              <a:gd name="T13" fmla="*/ 392 h 432"/>
              <a:gd name="T14" fmla="*/ 2 w 489"/>
              <a:gd name="T15" fmla="*/ 202 h 432"/>
              <a:gd name="T16" fmla="*/ 242 w 489"/>
              <a:gd name="T17" fmla="*/ 3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9"/>
              <a:gd name="T28" fmla="*/ 0 h 432"/>
              <a:gd name="T29" fmla="*/ 489 w 489"/>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9" h="432">
                <a:moveTo>
                  <a:pt x="242" y="3"/>
                </a:moveTo>
                <a:cubicBezTo>
                  <a:pt x="376" y="0"/>
                  <a:pt x="487" y="85"/>
                  <a:pt x="489" y="192"/>
                </a:cubicBezTo>
                <a:cubicBezTo>
                  <a:pt x="489" y="230"/>
                  <a:pt x="477" y="265"/>
                  <a:pt x="455" y="295"/>
                </a:cubicBezTo>
                <a:cubicBezTo>
                  <a:pt x="455" y="295"/>
                  <a:pt x="455" y="295"/>
                  <a:pt x="455" y="295"/>
                </a:cubicBezTo>
                <a:cubicBezTo>
                  <a:pt x="416" y="345"/>
                  <a:pt x="458" y="432"/>
                  <a:pt x="458" y="432"/>
                </a:cubicBezTo>
                <a:cubicBezTo>
                  <a:pt x="335" y="378"/>
                  <a:pt x="335" y="378"/>
                  <a:pt x="335" y="378"/>
                </a:cubicBezTo>
                <a:cubicBezTo>
                  <a:pt x="308" y="386"/>
                  <a:pt x="279" y="391"/>
                  <a:pt x="249" y="392"/>
                </a:cubicBezTo>
                <a:cubicBezTo>
                  <a:pt x="115" y="395"/>
                  <a:pt x="5" y="310"/>
                  <a:pt x="2" y="202"/>
                </a:cubicBezTo>
                <a:cubicBezTo>
                  <a:pt x="0" y="95"/>
                  <a:pt x="108" y="6"/>
                  <a:pt x="242" y="3"/>
                </a:cubicBezTo>
              </a:path>
            </a:pathLst>
          </a:custGeom>
          <a:solidFill>
            <a:srgbClr val="92D050"/>
          </a:solidFill>
          <a:ln>
            <a:noFill/>
          </a:ln>
          <a:extLst/>
        </p:spPr>
        <p:txBody>
          <a:bodyPr/>
          <a:lstStyle/>
          <a:p>
            <a:endParaRPr lang="en-GB" dirty="0"/>
          </a:p>
        </p:txBody>
      </p:sp>
      <p:sp>
        <p:nvSpPr>
          <p:cNvPr id="10" name="Freeform 26"/>
          <p:cNvSpPr>
            <a:spLocks/>
          </p:cNvSpPr>
          <p:nvPr/>
        </p:nvSpPr>
        <p:spPr bwMode="auto">
          <a:xfrm flipH="1">
            <a:off x="5241920" y="4969065"/>
            <a:ext cx="433388" cy="250031"/>
          </a:xfrm>
          <a:custGeom>
            <a:avLst/>
            <a:gdLst>
              <a:gd name="T0" fmla="*/ 242 w 489"/>
              <a:gd name="T1" fmla="*/ 3 h 432"/>
              <a:gd name="T2" fmla="*/ 489 w 489"/>
              <a:gd name="T3" fmla="*/ 192 h 432"/>
              <a:gd name="T4" fmla="*/ 455 w 489"/>
              <a:gd name="T5" fmla="*/ 295 h 432"/>
              <a:gd name="T6" fmla="*/ 455 w 489"/>
              <a:gd name="T7" fmla="*/ 295 h 432"/>
              <a:gd name="T8" fmla="*/ 458 w 489"/>
              <a:gd name="T9" fmla="*/ 432 h 432"/>
              <a:gd name="T10" fmla="*/ 335 w 489"/>
              <a:gd name="T11" fmla="*/ 378 h 432"/>
              <a:gd name="T12" fmla="*/ 249 w 489"/>
              <a:gd name="T13" fmla="*/ 392 h 432"/>
              <a:gd name="T14" fmla="*/ 2 w 489"/>
              <a:gd name="T15" fmla="*/ 202 h 432"/>
              <a:gd name="T16" fmla="*/ 242 w 489"/>
              <a:gd name="T17" fmla="*/ 3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9"/>
              <a:gd name="T28" fmla="*/ 0 h 432"/>
              <a:gd name="T29" fmla="*/ 489 w 489"/>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9" h="432">
                <a:moveTo>
                  <a:pt x="242" y="3"/>
                </a:moveTo>
                <a:cubicBezTo>
                  <a:pt x="376" y="0"/>
                  <a:pt x="487" y="85"/>
                  <a:pt x="489" y="192"/>
                </a:cubicBezTo>
                <a:cubicBezTo>
                  <a:pt x="489" y="230"/>
                  <a:pt x="477" y="265"/>
                  <a:pt x="455" y="295"/>
                </a:cubicBezTo>
                <a:cubicBezTo>
                  <a:pt x="455" y="295"/>
                  <a:pt x="455" y="295"/>
                  <a:pt x="455" y="295"/>
                </a:cubicBezTo>
                <a:cubicBezTo>
                  <a:pt x="416" y="345"/>
                  <a:pt x="458" y="432"/>
                  <a:pt x="458" y="432"/>
                </a:cubicBezTo>
                <a:cubicBezTo>
                  <a:pt x="335" y="378"/>
                  <a:pt x="335" y="378"/>
                  <a:pt x="335" y="378"/>
                </a:cubicBezTo>
                <a:cubicBezTo>
                  <a:pt x="308" y="386"/>
                  <a:pt x="279" y="391"/>
                  <a:pt x="249" y="392"/>
                </a:cubicBezTo>
                <a:cubicBezTo>
                  <a:pt x="115" y="395"/>
                  <a:pt x="5" y="310"/>
                  <a:pt x="2" y="202"/>
                </a:cubicBezTo>
                <a:cubicBezTo>
                  <a:pt x="0" y="95"/>
                  <a:pt x="108" y="6"/>
                  <a:pt x="242" y="3"/>
                </a:cubicBezTo>
              </a:path>
            </a:pathLst>
          </a:custGeom>
          <a:solidFill>
            <a:srgbClr val="C00000"/>
          </a:solidFill>
          <a:ln>
            <a:noFill/>
          </a:ln>
          <a:extLst/>
        </p:spPr>
        <p:txBody>
          <a:bodyPr/>
          <a:lstStyle/>
          <a:p>
            <a:endParaRPr lang="en-GB" dirty="0"/>
          </a:p>
        </p:txBody>
      </p:sp>
      <p:sp>
        <p:nvSpPr>
          <p:cNvPr id="12" name="Freeform 26"/>
          <p:cNvSpPr>
            <a:spLocks/>
          </p:cNvSpPr>
          <p:nvPr/>
        </p:nvSpPr>
        <p:spPr bwMode="auto">
          <a:xfrm flipH="1">
            <a:off x="5241920" y="5358702"/>
            <a:ext cx="433388" cy="250031"/>
          </a:xfrm>
          <a:custGeom>
            <a:avLst/>
            <a:gdLst>
              <a:gd name="T0" fmla="*/ 242 w 489"/>
              <a:gd name="T1" fmla="*/ 3 h 432"/>
              <a:gd name="T2" fmla="*/ 489 w 489"/>
              <a:gd name="T3" fmla="*/ 192 h 432"/>
              <a:gd name="T4" fmla="*/ 455 w 489"/>
              <a:gd name="T5" fmla="*/ 295 h 432"/>
              <a:gd name="T6" fmla="*/ 455 w 489"/>
              <a:gd name="T7" fmla="*/ 295 h 432"/>
              <a:gd name="T8" fmla="*/ 458 w 489"/>
              <a:gd name="T9" fmla="*/ 432 h 432"/>
              <a:gd name="T10" fmla="*/ 335 w 489"/>
              <a:gd name="T11" fmla="*/ 378 h 432"/>
              <a:gd name="T12" fmla="*/ 249 w 489"/>
              <a:gd name="T13" fmla="*/ 392 h 432"/>
              <a:gd name="T14" fmla="*/ 2 w 489"/>
              <a:gd name="T15" fmla="*/ 202 h 432"/>
              <a:gd name="T16" fmla="*/ 242 w 489"/>
              <a:gd name="T17" fmla="*/ 3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9"/>
              <a:gd name="T28" fmla="*/ 0 h 432"/>
              <a:gd name="T29" fmla="*/ 489 w 489"/>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9" h="432">
                <a:moveTo>
                  <a:pt x="242" y="3"/>
                </a:moveTo>
                <a:cubicBezTo>
                  <a:pt x="376" y="0"/>
                  <a:pt x="487" y="85"/>
                  <a:pt x="489" y="192"/>
                </a:cubicBezTo>
                <a:cubicBezTo>
                  <a:pt x="489" y="230"/>
                  <a:pt x="477" y="265"/>
                  <a:pt x="455" y="295"/>
                </a:cubicBezTo>
                <a:cubicBezTo>
                  <a:pt x="455" y="295"/>
                  <a:pt x="455" y="295"/>
                  <a:pt x="455" y="295"/>
                </a:cubicBezTo>
                <a:cubicBezTo>
                  <a:pt x="416" y="345"/>
                  <a:pt x="458" y="432"/>
                  <a:pt x="458" y="432"/>
                </a:cubicBezTo>
                <a:cubicBezTo>
                  <a:pt x="335" y="378"/>
                  <a:pt x="335" y="378"/>
                  <a:pt x="335" y="378"/>
                </a:cubicBezTo>
                <a:cubicBezTo>
                  <a:pt x="308" y="386"/>
                  <a:pt x="279" y="391"/>
                  <a:pt x="249" y="392"/>
                </a:cubicBezTo>
                <a:cubicBezTo>
                  <a:pt x="115" y="395"/>
                  <a:pt x="5" y="310"/>
                  <a:pt x="2" y="202"/>
                </a:cubicBezTo>
                <a:cubicBezTo>
                  <a:pt x="0" y="95"/>
                  <a:pt x="108" y="6"/>
                  <a:pt x="242" y="3"/>
                </a:cubicBezTo>
              </a:path>
            </a:pathLst>
          </a:custGeom>
          <a:solidFill>
            <a:srgbClr val="00B0F0"/>
          </a:solidFill>
          <a:ln>
            <a:noFill/>
          </a:ln>
          <a:extLst/>
        </p:spPr>
        <p:txBody>
          <a:bodyPr/>
          <a:lstStyle/>
          <a:p>
            <a:endParaRPr lang="en-GB" dirty="0"/>
          </a:p>
        </p:txBody>
      </p:sp>
    </p:spTree>
    <p:extLst>
      <p:ext uri="{BB962C8B-B14F-4D97-AF65-F5344CB8AC3E}">
        <p14:creationId xmlns:p14="http://schemas.microsoft.com/office/powerpoint/2010/main" val="330333364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General attitudes towards the EU </a:t>
            </a:r>
            <a:br>
              <a:rPr lang="en-US" dirty="0" smtClean="0"/>
            </a:br>
            <a:r>
              <a:rPr lang="en-US" dirty="0" smtClean="0"/>
              <a:t>Trend</a:t>
            </a:r>
            <a:endParaRPr lang="en-US"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5</a:t>
            </a:fld>
            <a:endParaRPr lang="en-AU" dirty="0"/>
          </a:p>
        </p:txBody>
      </p:sp>
      <p:graphicFrame>
        <p:nvGraphicFramePr>
          <p:cNvPr id="6" name="Content Placeholder 5"/>
          <p:cNvGraphicFramePr>
            <a:graphicFrameLocks noGrp="1"/>
          </p:cNvGraphicFramePr>
          <p:nvPr>
            <p:ph sz="quarter" idx="11"/>
            <p:extLst>
              <p:ext uri="{D42A27DB-BD31-4B8C-83A1-F6EECF244321}">
                <p14:modId xmlns:p14="http://schemas.microsoft.com/office/powerpoint/2010/main" val="3293355437"/>
              </p:ext>
            </p:extLst>
          </p:nvPr>
        </p:nvGraphicFramePr>
        <p:xfrm>
          <a:off x="336645" y="2076448"/>
          <a:ext cx="8178705" cy="352425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p:cNvSpPr>
            <a:spLocks noGrp="1"/>
          </p:cNvSpPr>
          <p:nvPr>
            <p:ph type="body" sz="quarter" idx="15"/>
          </p:nvPr>
        </p:nvSpPr>
        <p:spPr/>
        <p:txBody>
          <a:bodyPr/>
          <a:lstStyle/>
          <a:p>
            <a:r>
              <a:rPr lang="en-US" dirty="0" smtClean="0"/>
              <a:t>Attitudes of Serbian citizens are more positive and less indifferent</a:t>
            </a:r>
            <a:r>
              <a:rPr lang="en-US" dirty="0" smtClean="0"/>
              <a:t>. </a:t>
            </a:r>
            <a:r>
              <a:rPr lang="en-US" dirty="0"/>
              <a:t>In comparison with </a:t>
            </a:r>
            <a:r>
              <a:rPr lang="en-US" dirty="0" smtClean="0"/>
              <a:t>April 2013, </a:t>
            </a:r>
            <a:r>
              <a:rPr lang="en-US" dirty="0"/>
              <a:t>the number of </a:t>
            </a:r>
            <a:r>
              <a:rPr lang="en-US" dirty="0" smtClean="0"/>
              <a:t>citizens </a:t>
            </a:r>
            <a:r>
              <a:rPr lang="en-US" dirty="0"/>
              <a:t>with positive feelings </a:t>
            </a:r>
            <a:r>
              <a:rPr lang="en-US" dirty="0" smtClean="0"/>
              <a:t>towards the EU </a:t>
            </a:r>
            <a:r>
              <a:rPr lang="en-US" dirty="0"/>
              <a:t>significantly increased, and the number of neutrals decreased. </a:t>
            </a:r>
          </a:p>
          <a:p>
            <a:endParaRPr lang="en-US" dirty="0"/>
          </a:p>
        </p:txBody>
      </p:sp>
      <p:sp>
        <p:nvSpPr>
          <p:cNvPr id="5" name="Down Arrow 4"/>
          <p:cNvSpPr/>
          <p:nvPr/>
        </p:nvSpPr>
        <p:spPr>
          <a:xfrm flipV="1">
            <a:off x="7197056" y="2798212"/>
            <a:ext cx="139024" cy="230738"/>
          </a:xfrm>
          <a:prstGeom prst="downArrow">
            <a:avLst/>
          </a:prstGeom>
          <a:solidFill>
            <a:srgbClr val="79D738"/>
          </a:solidFill>
          <a:ln>
            <a:solidFill>
              <a:srgbClr val="79D7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wn Arrow 7"/>
          <p:cNvSpPr/>
          <p:nvPr/>
        </p:nvSpPr>
        <p:spPr>
          <a:xfrm flipH="1">
            <a:off x="7197056" y="4067175"/>
            <a:ext cx="139024" cy="242886"/>
          </a:xfrm>
          <a:prstGeom prst="down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523626451"/>
              </p:ext>
            </p:extLst>
          </p:nvPr>
        </p:nvGraphicFramePr>
        <p:xfrm>
          <a:off x="5657849" y="5410199"/>
          <a:ext cx="3171828" cy="396240"/>
        </p:xfrm>
        <a:graphic>
          <a:graphicData uri="http://schemas.openxmlformats.org/drawingml/2006/table">
            <a:tbl>
              <a:tblPr firstRow="1" bandRow="1">
                <a:tableStyleId>{5C22544A-7EE6-4342-B048-85BDC9FD1C3A}</a:tableStyleId>
              </a:tblPr>
              <a:tblGrid>
                <a:gridCol w="528638"/>
                <a:gridCol w="528638"/>
                <a:gridCol w="528638"/>
                <a:gridCol w="528638"/>
                <a:gridCol w="528638"/>
                <a:gridCol w="528638"/>
              </a:tblGrid>
              <a:tr h="169545">
                <a:tc>
                  <a:txBody>
                    <a:bodyPr/>
                    <a:lstStyle/>
                    <a:p>
                      <a:r>
                        <a:rPr lang="en-US" sz="700" b="1" dirty="0" smtClean="0">
                          <a:solidFill>
                            <a:schemeClr val="tx1"/>
                          </a:solidFill>
                        </a:rPr>
                        <a:t>Wave</a:t>
                      </a:r>
                      <a:endParaRPr lang="en-US" sz="700" b="1" dirty="0">
                        <a:solidFill>
                          <a:schemeClr val="tx1"/>
                        </a:solidFill>
                      </a:endParaRPr>
                    </a:p>
                  </a:txBody>
                  <a:tcPr>
                    <a:solidFill>
                      <a:schemeClr val="bg1">
                        <a:lumMod val="85000"/>
                      </a:schemeClr>
                    </a:solidFill>
                  </a:tcPr>
                </a:tc>
                <a:tc>
                  <a:txBody>
                    <a:bodyPr/>
                    <a:lstStyle/>
                    <a:p>
                      <a:pPr algn="ctr"/>
                      <a:r>
                        <a:rPr lang="en-US" sz="700" b="0" dirty="0" smtClean="0">
                          <a:solidFill>
                            <a:schemeClr val="tx1"/>
                          </a:solidFill>
                        </a:rPr>
                        <a:t>Nov.11</a:t>
                      </a:r>
                      <a:endParaRPr lang="en-US" sz="700" b="0" dirty="0">
                        <a:solidFill>
                          <a:schemeClr val="tx1"/>
                        </a:solidFill>
                      </a:endParaRPr>
                    </a:p>
                  </a:txBody>
                  <a:tcPr>
                    <a:solidFill>
                      <a:schemeClr val="bg1">
                        <a:lumMod val="85000"/>
                      </a:schemeClr>
                    </a:solidFill>
                  </a:tcPr>
                </a:tc>
                <a:tc>
                  <a:txBody>
                    <a:bodyPr/>
                    <a:lstStyle/>
                    <a:p>
                      <a:pPr algn="ctr"/>
                      <a:r>
                        <a:rPr lang="en-US" sz="700" b="0" dirty="0" smtClean="0">
                          <a:solidFill>
                            <a:schemeClr val="tx1"/>
                          </a:solidFill>
                        </a:rPr>
                        <a:t>Apr.12</a:t>
                      </a:r>
                      <a:endParaRPr lang="en-US" sz="700" b="0" dirty="0">
                        <a:solidFill>
                          <a:schemeClr val="tx1"/>
                        </a:solidFill>
                      </a:endParaRPr>
                    </a:p>
                  </a:txBody>
                  <a:tcPr>
                    <a:solidFill>
                      <a:schemeClr val="bg1">
                        <a:lumMod val="85000"/>
                      </a:schemeClr>
                    </a:solidFill>
                  </a:tcPr>
                </a:tc>
                <a:tc>
                  <a:txBody>
                    <a:bodyPr/>
                    <a:lstStyle/>
                    <a:p>
                      <a:pPr algn="ctr"/>
                      <a:r>
                        <a:rPr lang="en-US" sz="700" b="0" dirty="0" smtClean="0">
                          <a:solidFill>
                            <a:schemeClr val="tx1"/>
                          </a:solidFill>
                        </a:rPr>
                        <a:t>O</a:t>
                      </a:r>
                      <a:r>
                        <a:rPr lang="sr-Latn-RS" sz="700" b="0" dirty="0" smtClean="0">
                          <a:solidFill>
                            <a:schemeClr val="tx1"/>
                          </a:solidFill>
                        </a:rPr>
                        <a:t>k</a:t>
                      </a:r>
                      <a:r>
                        <a:rPr lang="en-US" sz="700" b="0" dirty="0" smtClean="0">
                          <a:solidFill>
                            <a:schemeClr val="tx1"/>
                          </a:solidFill>
                        </a:rPr>
                        <a:t>t.12</a:t>
                      </a:r>
                      <a:endParaRPr lang="en-US" sz="700" b="0" dirty="0">
                        <a:solidFill>
                          <a:schemeClr val="tx1"/>
                        </a:solidFill>
                      </a:endParaRPr>
                    </a:p>
                  </a:txBody>
                  <a:tcPr>
                    <a:solidFill>
                      <a:schemeClr val="bg1">
                        <a:lumMod val="85000"/>
                      </a:schemeClr>
                    </a:solidFill>
                  </a:tcPr>
                </a:tc>
                <a:tc>
                  <a:txBody>
                    <a:bodyPr/>
                    <a:lstStyle/>
                    <a:p>
                      <a:pPr algn="ctr"/>
                      <a:r>
                        <a:rPr lang="en-US" sz="700" b="0" dirty="0" smtClean="0">
                          <a:solidFill>
                            <a:schemeClr val="tx1"/>
                          </a:solidFill>
                        </a:rPr>
                        <a:t>Apr. 13</a:t>
                      </a:r>
                      <a:endParaRPr lang="en-US" sz="700" b="0" dirty="0">
                        <a:solidFill>
                          <a:schemeClr val="tx1"/>
                        </a:solidFill>
                      </a:endParaRPr>
                    </a:p>
                  </a:txBody>
                  <a:tcPr>
                    <a:solidFill>
                      <a:schemeClr val="bg1">
                        <a:lumMod val="85000"/>
                      </a:schemeClr>
                    </a:solidFill>
                  </a:tcPr>
                </a:tc>
                <a:tc>
                  <a:txBody>
                    <a:bodyPr/>
                    <a:lstStyle/>
                    <a:p>
                      <a:pPr algn="ctr"/>
                      <a:r>
                        <a:rPr lang="en-US" sz="700" b="0" dirty="0" smtClean="0">
                          <a:solidFill>
                            <a:schemeClr val="tx1"/>
                          </a:solidFill>
                        </a:rPr>
                        <a:t>Feb.14</a:t>
                      </a:r>
                      <a:endParaRPr lang="en-US" sz="700" b="0" dirty="0">
                        <a:solidFill>
                          <a:schemeClr val="tx1"/>
                        </a:solidFill>
                      </a:endParaRPr>
                    </a:p>
                  </a:txBody>
                  <a:tcPr>
                    <a:solidFill>
                      <a:schemeClr val="bg1">
                        <a:lumMod val="85000"/>
                      </a:schemeClr>
                    </a:solidFill>
                  </a:tcPr>
                </a:tc>
              </a:tr>
              <a:tr h="169545">
                <a:tc>
                  <a:txBody>
                    <a:bodyPr/>
                    <a:lstStyle/>
                    <a:p>
                      <a:r>
                        <a:rPr lang="sr-Latn-RS" sz="700" b="1" dirty="0" smtClean="0">
                          <a:solidFill>
                            <a:schemeClr val="tx1"/>
                          </a:solidFill>
                        </a:rPr>
                        <a:t>Ba</a:t>
                      </a:r>
                      <a:r>
                        <a:rPr lang="en-US" sz="700" b="1" dirty="0" smtClean="0">
                          <a:solidFill>
                            <a:schemeClr val="tx1"/>
                          </a:solidFill>
                        </a:rPr>
                        <a:t>se</a:t>
                      </a:r>
                      <a:endParaRPr lang="en-US" sz="700" b="1" dirty="0">
                        <a:solidFill>
                          <a:schemeClr val="tx1"/>
                        </a:solidFill>
                      </a:endParaRPr>
                    </a:p>
                  </a:txBody>
                  <a:tcPr>
                    <a:solidFill>
                      <a:schemeClr val="bg1">
                        <a:lumMod val="85000"/>
                      </a:schemeClr>
                    </a:solidFill>
                  </a:tcPr>
                </a:tc>
                <a:tc>
                  <a:txBody>
                    <a:bodyPr/>
                    <a:lstStyle/>
                    <a:p>
                      <a:pPr algn="ctr"/>
                      <a:r>
                        <a:rPr lang="en-US" sz="700" b="0" dirty="0" smtClean="0">
                          <a:solidFill>
                            <a:schemeClr val="tx1"/>
                          </a:solidFill>
                        </a:rPr>
                        <a:t>1211</a:t>
                      </a:r>
                      <a:endParaRPr lang="en-US" sz="700" b="0" dirty="0">
                        <a:solidFill>
                          <a:schemeClr val="tx1"/>
                        </a:solidFill>
                      </a:endParaRPr>
                    </a:p>
                  </a:txBody>
                  <a:tcPr>
                    <a:solidFill>
                      <a:schemeClr val="bg1">
                        <a:lumMod val="85000"/>
                      </a:schemeClr>
                    </a:solidFill>
                  </a:tcPr>
                </a:tc>
                <a:tc>
                  <a:txBody>
                    <a:bodyPr/>
                    <a:lstStyle/>
                    <a:p>
                      <a:pPr algn="ctr"/>
                      <a:r>
                        <a:rPr lang="en-US" sz="700" b="0" dirty="0" smtClean="0">
                          <a:solidFill>
                            <a:schemeClr val="tx1"/>
                          </a:solidFill>
                        </a:rPr>
                        <a:t>1214</a:t>
                      </a:r>
                      <a:endParaRPr lang="en-US" sz="700" b="0" dirty="0">
                        <a:solidFill>
                          <a:schemeClr val="tx1"/>
                        </a:solidFill>
                      </a:endParaRPr>
                    </a:p>
                  </a:txBody>
                  <a:tcPr>
                    <a:solidFill>
                      <a:schemeClr val="bg1">
                        <a:lumMod val="85000"/>
                      </a:schemeClr>
                    </a:solidFill>
                  </a:tcPr>
                </a:tc>
                <a:tc>
                  <a:txBody>
                    <a:bodyPr/>
                    <a:lstStyle/>
                    <a:p>
                      <a:pPr algn="ctr"/>
                      <a:r>
                        <a:rPr lang="en-US" sz="700" b="0" dirty="0" smtClean="0">
                          <a:solidFill>
                            <a:schemeClr val="tx1"/>
                          </a:solidFill>
                        </a:rPr>
                        <a:t>1208</a:t>
                      </a:r>
                      <a:endParaRPr lang="en-US" sz="700" b="0" dirty="0">
                        <a:solidFill>
                          <a:schemeClr val="tx1"/>
                        </a:solidFill>
                      </a:endParaRPr>
                    </a:p>
                  </a:txBody>
                  <a:tcPr>
                    <a:solidFill>
                      <a:schemeClr val="bg1">
                        <a:lumMod val="85000"/>
                      </a:schemeClr>
                    </a:solidFill>
                  </a:tcPr>
                </a:tc>
                <a:tc>
                  <a:txBody>
                    <a:bodyPr/>
                    <a:lstStyle/>
                    <a:p>
                      <a:pPr algn="ctr"/>
                      <a:r>
                        <a:rPr lang="en-US" sz="700" b="0" dirty="0" smtClean="0">
                          <a:solidFill>
                            <a:schemeClr val="tx1"/>
                          </a:solidFill>
                        </a:rPr>
                        <a:t>1234</a:t>
                      </a:r>
                      <a:endParaRPr lang="en-US" sz="700" b="0" dirty="0">
                        <a:solidFill>
                          <a:schemeClr val="tx1"/>
                        </a:solidFill>
                      </a:endParaRPr>
                    </a:p>
                  </a:txBody>
                  <a:tcPr>
                    <a:solidFill>
                      <a:schemeClr val="bg1">
                        <a:lumMod val="85000"/>
                      </a:schemeClr>
                    </a:solidFill>
                  </a:tcPr>
                </a:tc>
                <a:tc>
                  <a:txBody>
                    <a:bodyPr/>
                    <a:lstStyle/>
                    <a:p>
                      <a:pPr algn="ctr"/>
                      <a:r>
                        <a:rPr lang="en-US" sz="700" b="0" dirty="0" smtClean="0">
                          <a:solidFill>
                            <a:schemeClr val="tx1"/>
                          </a:solidFill>
                        </a:rPr>
                        <a:t>1239</a:t>
                      </a:r>
                      <a:endParaRPr lang="en-US" sz="700" b="0" dirty="0">
                        <a:solidFill>
                          <a:schemeClr val="tx1"/>
                        </a:solidFill>
                      </a:endParaRPr>
                    </a:p>
                  </a:txBody>
                  <a:tcPr>
                    <a:solidFill>
                      <a:schemeClr val="bg1">
                        <a:lumMod val="85000"/>
                      </a:schemeClr>
                    </a:solidFill>
                  </a:tcPr>
                </a:tc>
              </a:tr>
            </a:tbl>
          </a:graphicData>
        </a:graphic>
      </p:graphicFrame>
      <p:sp>
        <p:nvSpPr>
          <p:cNvPr id="11" name="TextBox 10"/>
          <p:cNvSpPr txBox="1"/>
          <p:nvPr/>
        </p:nvSpPr>
        <p:spPr>
          <a:xfrm>
            <a:off x="7418149" y="2647950"/>
            <a:ext cx="1019174" cy="381000"/>
          </a:xfrm>
          <a:prstGeom prst="rect">
            <a:avLst/>
          </a:prstGeom>
          <a:noFill/>
        </p:spPr>
        <p:txBody>
          <a:bodyPr wrap="square" rtlCol="0">
            <a:noAutofit/>
          </a:bodyPr>
          <a:lstStyle/>
          <a:p>
            <a:r>
              <a:rPr lang="sr-Latn-RS" sz="2400" dirty="0" smtClean="0">
                <a:solidFill>
                  <a:srgbClr val="145D04"/>
                </a:solidFill>
                <a:latin typeface="+mj-lt"/>
              </a:rPr>
              <a:t>44</a:t>
            </a:r>
            <a:r>
              <a:rPr lang="en-US" sz="2400" dirty="0" smtClean="0">
                <a:solidFill>
                  <a:srgbClr val="145D04"/>
                </a:solidFill>
                <a:latin typeface="+mj-lt"/>
              </a:rPr>
              <a:t>%</a:t>
            </a:r>
            <a:endParaRPr lang="sr-Latn-RS" sz="2400" dirty="0" smtClean="0">
              <a:solidFill>
                <a:srgbClr val="145D04"/>
              </a:solidFill>
              <a:latin typeface="+mj-lt"/>
            </a:endParaRPr>
          </a:p>
        </p:txBody>
      </p:sp>
      <p:sp>
        <p:nvSpPr>
          <p:cNvPr id="12" name="Rectangle 11"/>
          <p:cNvSpPr/>
          <p:nvPr/>
        </p:nvSpPr>
        <p:spPr>
          <a:xfrm>
            <a:off x="7418149" y="3028950"/>
            <a:ext cx="1402001" cy="400110"/>
          </a:xfrm>
          <a:prstGeom prst="rect">
            <a:avLst/>
          </a:prstGeom>
        </p:spPr>
        <p:txBody>
          <a:bodyPr wrap="square">
            <a:spAutoFit/>
          </a:bodyPr>
          <a:lstStyle/>
          <a:p>
            <a:pPr lvl="0"/>
            <a:r>
              <a:rPr lang="en-US" sz="1000" dirty="0" smtClean="0">
                <a:solidFill>
                  <a:srgbClr val="145D04"/>
                </a:solidFill>
                <a:latin typeface="Verdana"/>
              </a:rPr>
              <a:t>Positive feelings towards the EU</a:t>
            </a:r>
            <a:endParaRPr lang="en-US" sz="800" dirty="0">
              <a:solidFill>
                <a:srgbClr val="145D04"/>
              </a:solidFill>
              <a:latin typeface="Verdan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Support of Serbia's membership in the EU</a:t>
            </a:r>
            <a:r>
              <a:rPr lang="sr-Latn-RS" dirty="0" smtClean="0"/>
              <a:t/>
            </a:r>
            <a:br>
              <a:rPr lang="sr-Latn-RS" dirty="0" smtClean="0"/>
            </a:br>
            <a:r>
              <a:rPr lang="en-US" dirty="0" smtClean="0"/>
              <a:t>Reasons for and against membership</a:t>
            </a:r>
            <a:endParaRPr lang="en-US" dirty="0"/>
          </a:p>
        </p:txBody>
      </p:sp>
      <p:sp>
        <p:nvSpPr>
          <p:cNvPr id="6" name="Text Placeholder 5"/>
          <p:cNvSpPr>
            <a:spLocks noGrp="1"/>
          </p:cNvSpPr>
          <p:nvPr>
            <p:ph type="body" sz="quarter" idx="15"/>
          </p:nvPr>
        </p:nvSpPr>
        <p:spPr/>
        <p:txBody>
          <a:bodyPr/>
          <a:lstStyle/>
          <a:p>
            <a:r>
              <a:rPr lang="en-US" dirty="0"/>
              <a:t>More than 50% supports </a:t>
            </a:r>
            <a:r>
              <a:rPr lang="en-US" dirty="0" smtClean="0"/>
              <a:t>the accession </a:t>
            </a:r>
            <a:r>
              <a:rPr lang="en-US" dirty="0"/>
              <a:t>– with rational, economy reasons on top of the </a:t>
            </a:r>
            <a:r>
              <a:rPr lang="en-US" dirty="0" smtClean="0"/>
              <a:t>reason-list: better job opportunities and better living standard. Among opponents, after expectations </a:t>
            </a:r>
            <a:r>
              <a:rPr lang="en-US" dirty="0"/>
              <a:t>of a lower standard, emotional reasons (fears) appear: losing national identity, exploitation and conditioning</a:t>
            </a:r>
            <a:r>
              <a:rPr lang="en-US" dirty="0" smtClean="0"/>
              <a:t>!</a:t>
            </a:r>
            <a:endParaRPr lang="en-US" dirty="0"/>
          </a:p>
        </p:txBody>
      </p:sp>
      <p:graphicFrame>
        <p:nvGraphicFramePr>
          <p:cNvPr id="2" name="Chart 1"/>
          <p:cNvGraphicFramePr/>
          <p:nvPr>
            <p:extLst>
              <p:ext uri="{D42A27DB-BD31-4B8C-83A1-F6EECF244321}">
                <p14:modId xmlns:p14="http://schemas.microsoft.com/office/powerpoint/2010/main" val="4230085832"/>
              </p:ext>
            </p:extLst>
          </p:nvPr>
        </p:nvGraphicFramePr>
        <p:xfrm>
          <a:off x="354012" y="3016143"/>
          <a:ext cx="3962401" cy="27210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4053630691"/>
              </p:ext>
            </p:extLst>
          </p:nvPr>
        </p:nvGraphicFramePr>
        <p:xfrm>
          <a:off x="4583889" y="2990850"/>
          <a:ext cx="4229100" cy="283845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1122611" y="2175745"/>
            <a:ext cx="2382589" cy="769441"/>
          </a:xfrm>
          <a:prstGeom prst="rect">
            <a:avLst/>
          </a:prstGeom>
          <a:noFill/>
        </p:spPr>
        <p:txBody>
          <a:bodyPr wrap="square" rtlCol="0">
            <a:spAutoFit/>
          </a:bodyPr>
          <a:lstStyle/>
          <a:p>
            <a:r>
              <a:rPr lang="en-US" sz="2400" dirty="0" smtClean="0">
                <a:solidFill>
                  <a:srgbClr val="145D04"/>
                </a:solidFill>
                <a:latin typeface="+mj-lt"/>
              </a:rPr>
              <a:t>55%</a:t>
            </a:r>
            <a:r>
              <a:rPr lang="sr-Latn-RS" sz="2400" dirty="0" smtClean="0">
                <a:solidFill>
                  <a:srgbClr val="145D04"/>
                </a:solidFill>
                <a:latin typeface="+mj-lt"/>
              </a:rPr>
              <a:t> </a:t>
            </a:r>
          </a:p>
          <a:p>
            <a:r>
              <a:rPr lang="en-US" sz="1000" dirty="0" smtClean="0">
                <a:solidFill>
                  <a:srgbClr val="145D04"/>
                </a:solidFill>
                <a:latin typeface="+mj-lt"/>
              </a:rPr>
              <a:t>fully of mainly supports Serbia’s membership in the EU</a:t>
            </a:r>
            <a:endParaRPr lang="en-US" sz="1000" dirty="0">
              <a:solidFill>
                <a:srgbClr val="145D04"/>
              </a:solidFill>
              <a:latin typeface="+mj-lt"/>
            </a:endParaRPr>
          </a:p>
        </p:txBody>
      </p:sp>
      <p:sp>
        <p:nvSpPr>
          <p:cNvPr id="10" name="Freeform 26"/>
          <p:cNvSpPr>
            <a:spLocks/>
          </p:cNvSpPr>
          <p:nvPr/>
        </p:nvSpPr>
        <p:spPr bwMode="auto">
          <a:xfrm flipH="1">
            <a:off x="198874" y="3645900"/>
            <a:ext cx="433388" cy="250031"/>
          </a:xfrm>
          <a:custGeom>
            <a:avLst/>
            <a:gdLst>
              <a:gd name="T0" fmla="*/ 242 w 489"/>
              <a:gd name="T1" fmla="*/ 3 h 432"/>
              <a:gd name="T2" fmla="*/ 489 w 489"/>
              <a:gd name="T3" fmla="*/ 192 h 432"/>
              <a:gd name="T4" fmla="*/ 455 w 489"/>
              <a:gd name="T5" fmla="*/ 295 h 432"/>
              <a:gd name="T6" fmla="*/ 455 w 489"/>
              <a:gd name="T7" fmla="*/ 295 h 432"/>
              <a:gd name="T8" fmla="*/ 458 w 489"/>
              <a:gd name="T9" fmla="*/ 432 h 432"/>
              <a:gd name="T10" fmla="*/ 335 w 489"/>
              <a:gd name="T11" fmla="*/ 378 h 432"/>
              <a:gd name="T12" fmla="*/ 249 w 489"/>
              <a:gd name="T13" fmla="*/ 392 h 432"/>
              <a:gd name="T14" fmla="*/ 2 w 489"/>
              <a:gd name="T15" fmla="*/ 202 h 432"/>
              <a:gd name="T16" fmla="*/ 242 w 489"/>
              <a:gd name="T17" fmla="*/ 3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9"/>
              <a:gd name="T28" fmla="*/ 0 h 432"/>
              <a:gd name="T29" fmla="*/ 489 w 489"/>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9" h="432">
                <a:moveTo>
                  <a:pt x="242" y="3"/>
                </a:moveTo>
                <a:cubicBezTo>
                  <a:pt x="376" y="0"/>
                  <a:pt x="487" y="85"/>
                  <a:pt x="489" y="192"/>
                </a:cubicBezTo>
                <a:cubicBezTo>
                  <a:pt x="489" y="230"/>
                  <a:pt x="477" y="265"/>
                  <a:pt x="455" y="295"/>
                </a:cubicBezTo>
                <a:cubicBezTo>
                  <a:pt x="455" y="295"/>
                  <a:pt x="455" y="295"/>
                  <a:pt x="455" y="295"/>
                </a:cubicBezTo>
                <a:cubicBezTo>
                  <a:pt x="416" y="345"/>
                  <a:pt x="458" y="432"/>
                  <a:pt x="458" y="432"/>
                </a:cubicBezTo>
                <a:cubicBezTo>
                  <a:pt x="335" y="378"/>
                  <a:pt x="335" y="378"/>
                  <a:pt x="335" y="378"/>
                </a:cubicBezTo>
                <a:cubicBezTo>
                  <a:pt x="308" y="386"/>
                  <a:pt x="279" y="391"/>
                  <a:pt x="249" y="392"/>
                </a:cubicBezTo>
                <a:cubicBezTo>
                  <a:pt x="115" y="395"/>
                  <a:pt x="5" y="310"/>
                  <a:pt x="2" y="202"/>
                </a:cubicBezTo>
                <a:cubicBezTo>
                  <a:pt x="0" y="95"/>
                  <a:pt x="108" y="6"/>
                  <a:pt x="242" y="3"/>
                </a:cubicBezTo>
              </a:path>
            </a:pathLst>
          </a:custGeom>
          <a:solidFill>
            <a:srgbClr val="79D738"/>
          </a:solidFill>
          <a:ln>
            <a:noFill/>
          </a:ln>
          <a:extLst/>
        </p:spPr>
        <p:txBody>
          <a:bodyPr/>
          <a:lstStyle/>
          <a:p>
            <a:endParaRPr lang="en-GB" dirty="0"/>
          </a:p>
        </p:txBody>
      </p:sp>
      <p:sp>
        <p:nvSpPr>
          <p:cNvPr id="11" name="Freeform 26"/>
          <p:cNvSpPr>
            <a:spLocks/>
          </p:cNvSpPr>
          <p:nvPr/>
        </p:nvSpPr>
        <p:spPr bwMode="auto">
          <a:xfrm flipH="1">
            <a:off x="4913828" y="3645899"/>
            <a:ext cx="433388" cy="250031"/>
          </a:xfrm>
          <a:custGeom>
            <a:avLst/>
            <a:gdLst>
              <a:gd name="T0" fmla="*/ 242 w 489"/>
              <a:gd name="T1" fmla="*/ 3 h 432"/>
              <a:gd name="T2" fmla="*/ 489 w 489"/>
              <a:gd name="T3" fmla="*/ 192 h 432"/>
              <a:gd name="T4" fmla="*/ 455 w 489"/>
              <a:gd name="T5" fmla="*/ 295 h 432"/>
              <a:gd name="T6" fmla="*/ 455 w 489"/>
              <a:gd name="T7" fmla="*/ 295 h 432"/>
              <a:gd name="T8" fmla="*/ 458 w 489"/>
              <a:gd name="T9" fmla="*/ 432 h 432"/>
              <a:gd name="T10" fmla="*/ 335 w 489"/>
              <a:gd name="T11" fmla="*/ 378 h 432"/>
              <a:gd name="T12" fmla="*/ 249 w 489"/>
              <a:gd name="T13" fmla="*/ 392 h 432"/>
              <a:gd name="T14" fmla="*/ 2 w 489"/>
              <a:gd name="T15" fmla="*/ 202 h 432"/>
              <a:gd name="T16" fmla="*/ 242 w 489"/>
              <a:gd name="T17" fmla="*/ 3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9"/>
              <a:gd name="T28" fmla="*/ 0 h 432"/>
              <a:gd name="T29" fmla="*/ 489 w 489"/>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9" h="432">
                <a:moveTo>
                  <a:pt x="242" y="3"/>
                </a:moveTo>
                <a:cubicBezTo>
                  <a:pt x="376" y="0"/>
                  <a:pt x="487" y="85"/>
                  <a:pt x="489" y="192"/>
                </a:cubicBezTo>
                <a:cubicBezTo>
                  <a:pt x="489" y="230"/>
                  <a:pt x="477" y="265"/>
                  <a:pt x="455" y="295"/>
                </a:cubicBezTo>
                <a:cubicBezTo>
                  <a:pt x="455" y="295"/>
                  <a:pt x="455" y="295"/>
                  <a:pt x="455" y="295"/>
                </a:cubicBezTo>
                <a:cubicBezTo>
                  <a:pt x="416" y="345"/>
                  <a:pt x="458" y="432"/>
                  <a:pt x="458" y="432"/>
                </a:cubicBezTo>
                <a:cubicBezTo>
                  <a:pt x="335" y="378"/>
                  <a:pt x="335" y="378"/>
                  <a:pt x="335" y="378"/>
                </a:cubicBezTo>
                <a:cubicBezTo>
                  <a:pt x="308" y="386"/>
                  <a:pt x="279" y="391"/>
                  <a:pt x="249" y="392"/>
                </a:cubicBezTo>
                <a:cubicBezTo>
                  <a:pt x="115" y="395"/>
                  <a:pt x="5" y="310"/>
                  <a:pt x="2" y="202"/>
                </a:cubicBezTo>
                <a:cubicBezTo>
                  <a:pt x="0" y="95"/>
                  <a:pt x="108" y="6"/>
                  <a:pt x="242" y="3"/>
                </a:cubicBezTo>
              </a:path>
            </a:pathLst>
          </a:custGeom>
          <a:solidFill>
            <a:srgbClr val="C00000"/>
          </a:solidFill>
          <a:ln>
            <a:noFill/>
          </a:ln>
          <a:extLst/>
        </p:spPr>
        <p:txBody>
          <a:bodyPr/>
          <a:lstStyle/>
          <a:p>
            <a:endParaRPr lang="en-GB" dirty="0"/>
          </a:p>
        </p:txBody>
      </p:sp>
      <p:sp>
        <p:nvSpPr>
          <p:cNvPr id="13" name="TextBox 12"/>
          <p:cNvSpPr txBox="1"/>
          <p:nvPr/>
        </p:nvSpPr>
        <p:spPr>
          <a:xfrm>
            <a:off x="5545136" y="2116658"/>
            <a:ext cx="3362325" cy="769441"/>
          </a:xfrm>
          <a:prstGeom prst="rect">
            <a:avLst/>
          </a:prstGeom>
          <a:noFill/>
        </p:spPr>
        <p:txBody>
          <a:bodyPr wrap="square" rtlCol="0">
            <a:spAutoFit/>
          </a:bodyPr>
          <a:lstStyle/>
          <a:p>
            <a:r>
              <a:rPr lang="en-US" sz="2400" dirty="0" smtClean="0">
                <a:solidFill>
                  <a:srgbClr val="C00000"/>
                </a:solidFill>
                <a:latin typeface="+mj-lt"/>
              </a:rPr>
              <a:t>39%</a:t>
            </a:r>
            <a:r>
              <a:rPr lang="sr-Latn-RS" sz="2400" dirty="0" smtClean="0">
                <a:solidFill>
                  <a:srgbClr val="C00000"/>
                </a:solidFill>
                <a:latin typeface="+mj-lt"/>
              </a:rPr>
              <a:t> </a:t>
            </a:r>
          </a:p>
          <a:p>
            <a:r>
              <a:rPr lang="en-US" sz="1000" dirty="0" smtClean="0">
                <a:solidFill>
                  <a:srgbClr val="C00000"/>
                </a:solidFill>
                <a:latin typeface="+mj-lt"/>
              </a:rPr>
              <a:t>completely of mainly does not support Serbia’s membership in the EU </a:t>
            </a:r>
            <a:endParaRPr lang="en-US" sz="1000" dirty="0">
              <a:solidFill>
                <a:srgbClr val="C00000"/>
              </a:solidFill>
              <a:latin typeface="+mj-lt"/>
            </a:endParaRPr>
          </a:p>
        </p:txBody>
      </p:sp>
      <p:sp>
        <p:nvSpPr>
          <p:cNvPr id="14" name="Slide Number Placeholder 2"/>
          <p:cNvSpPr>
            <a:spLocks noGrp="1"/>
          </p:cNvSpPr>
          <p:nvPr>
            <p:ph type="sldNum" sz="quarter" idx="10"/>
          </p:nvPr>
        </p:nvSpPr>
        <p:spPr>
          <a:xfrm>
            <a:off x="8349607" y="6323838"/>
            <a:ext cx="505467" cy="252000"/>
          </a:xfrm>
        </p:spPr>
        <p:txBody>
          <a:bodyPr/>
          <a:lstStyle/>
          <a:p>
            <a:fld id="{9784CBA3-D598-4B1F-BAA3-EE14B5154290}" type="slidenum">
              <a:rPr lang="en-AU" smtClean="0"/>
              <a:pPr/>
              <a:t>6</a:t>
            </a:fld>
            <a:endParaRPr lang="en-AU" dirty="0"/>
          </a:p>
        </p:txBody>
      </p:sp>
      <p:grpSp>
        <p:nvGrpSpPr>
          <p:cNvPr id="15" name="Group 6"/>
          <p:cNvGrpSpPr>
            <a:grpSpLocks noChangeAspect="1"/>
          </p:cNvGrpSpPr>
          <p:nvPr/>
        </p:nvGrpSpPr>
        <p:grpSpPr bwMode="auto">
          <a:xfrm>
            <a:off x="285750" y="2201537"/>
            <a:ext cx="693025" cy="691795"/>
            <a:chOff x="246" y="1295"/>
            <a:chExt cx="564" cy="563"/>
          </a:xfrm>
        </p:grpSpPr>
        <p:sp>
          <p:nvSpPr>
            <p:cNvPr id="16" name="AutoShape 5"/>
            <p:cNvSpPr>
              <a:spLocks noChangeAspect="1" noChangeArrowheads="1" noTextEdit="1"/>
            </p:cNvSpPr>
            <p:nvPr/>
          </p:nvSpPr>
          <p:spPr bwMode="auto">
            <a:xfrm>
              <a:off x="246" y="1295"/>
              <a:ext cx="564"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Rectangle 7"/>
            <p:cNvSpPr>
              <a:spLocks noChangeArrowheads="1"/>
            </p:cNvSpPr>
            <p:nvPr/>
          </p:nvSpPr>
          <p:spPr bwMode="auto">
            <a:xfrm>
              <a:off x="245" y="1294"/>
              <a:ext cx="566" cy="565"/>
            </a:xfrm>
            <a:prstGeom prst="rect">
              <a:avLst/>
            </a:prstGeom>
            <a:solidFill>
              <a:srgbClr val="1E840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8"/>
            <p:cNvSpPr>
              <a:spLocks noEditPoints="1"/>
            </p:cNvSpPr>
            <p:nvPr/>
          </p:nvSpPr>
          <p:spPr bwMode="auto">
            <a:xfrm>
              <a:off x="372" y="1408"/>
              <a:ext cx="306" cy="317"/>
            </a:xfrm>
            <a:custGeom>
              <a:avLst/>
              <a:gdLst>
                <a:gd name="T0" fmla="*/ 255 w 367"/>
                <a:gd name="T1" fmla="*/ 382 h 382"/>
                <a:gd name="T2" fmla="*/ 226 w 367"/>
                <a:gd name="T3" fmla="*/ 372 h 382"/>
                <a:gd name="T4" fmla="*/ 226 w 367"/>
                <a:gd name="T5" fmla="*/ 370 h 382"/>
                <a:gd name="T6" fmla="*/ 224 w 367"/>
                <a:gd name="T7" fmla="*/ 368 h 382"/>
                <a:gd name="T8" fmla="*/ 224 w 367"/>
                <a:gd name="T9" fmla="*/ 367 h 382"/>
                <a:gd name="T10" fmla="*/ 223 w 367"/>
                <a:gd name="T11" fmla="*/ 365 h 382"/>
                <a:gd name="T12" fmla="*/ 222 w 367"/>
                <a:gd name="T13" fmla="*/ 364 h 382"/>
                <a:gd name="T14" fmla="*/ 222 w 367"/>
                <a:gd name="T15" fmla="*/ 362 h 382"/>
                <a:gd name="T16" fmla="*/ 221 w 367"/>
                <a:gd name="T17" fmla="*/ 361 h 382"/>
                <a:gd name="T18" fmla="*/ 221 w 367"/>
                <a:gd name="T19" fmla="*/ 360 h 382"/>
                <a:gd name="T20" fmla="*/ 221 w 367"/>
                <a:gd name="T21" fmla="*/ 359 h 382"/>
                <a:gd name="T22" fmla="*/ 221 w 367"/>
                <a:gd name="T23" fmla="*/ 357 h 382"/>
                <a:gd name="T24" fmla="*/ 221 w 367"/>
                <a:gd name="T25" fmla="*/ 355 h 382"/>
                <a:gd name="T26" fmla="*/ 233 w 367"/>
                <a:gd name="T27" fmla="*/ 335 h 382"/>
                <a:gd name="T28" fmla="*/ 238 w 367"/>
                <a:gd name="T29" fmla="*/ 333 h 382"/>
                <a:gd name="T30" fmla="*/ 243 w 367"/>
                <a:gd name="T31" fmla="*/ 332 h 382"/>
                <a:gd name="T32" fmla="*/ 245 w 367"/>
                <a:gd name="T33" fmla="*/ 331 h 382"/>
                <a:gd name="T34" fmla="*/ 248 w 367"/>
                <a:gd name="T35" fmla="*/ 331 h 382"/>
                <a:gd name="T36" fmla="*/ 250 w 367"/>
                <a:gd name="T37" fmla="*/ 331 h 382"/>
                <a:gd name="T38" fmla="*/ 253 w 367"/>
                <a:gd name="T39" fmla="*/ 331 h 382"/>
                <a:gd name="T40" fmla="*/ 367 w 367"/>
                <a:gd name="T41" fmla="*/ 356 h 382"/>
                <a:gd name="T42" fmla="*/ 333 w 367"/>
                <a:gd name="T43" fmla="*/ 177 h 382"/>
                <a:gd name="T44" fmla="*/ 299 w 367"/>
                <a:gd name="T45" fmla="*/ 127 h 382"/>
                <a:gd name="T46" fmla="*/ 255 w 367"/>
                <a:gd name="T47" fmla="*/ 177 h 382"/>
                <a:gd name="T48" fmla="*/ 255 w 367"/>
                <a:gd name="T49" fmla="*/ 263 h 382"/>
                <a:gd name="T50" fmla="*/ 255 w 367"/>
                <a:gd name="T51" fmla="*/ 313 h 382"/>
                <a:gd name="T52" fmla="*/ 367 w 367"/>
                <a:gd name="T53" fmla="*/ 288 h 382"/>
                <a:gd name="T54" fmla="*/ 299 w 367"/>
                <a:gd name="T55" fmla="*/ 195 h 382"/>
                <a:gd name="T56" fmla="*/ 255 w 367"/>
                <a:gd name="T57" fmla="*/ 245 h 382"/>
                <a:gd name="T58" fmla="*/ 333 w 367"/>
                <a:gd name="T59" fmla="*/ 245 h 382"/>
                <a:gd name="T60" fmla="*/ 204 w 367"/>
                <a:gd name="T61" fmla="*/ 352 h 382"/>
                <a:gd name="T62" fmla="*/ 204 w 367"/>
                <a:gd name="T63" fmla="*/ 349 h 382"/>
                <a:gd name="T64" fmla="*/ 205 w 367"/>
                <a:gd name="T65" fmla="*/ 344 h 382"/>
                <a:gd name="T66" fmla="*/ 206 w 367"/>
                <a:gd name="T67" fmla="*/ 342 h 382"/>
                <a:gd name="T68" fmla="*/ 207 w 367"/>
                <a:gd name="T69" fmla="*/ 339 h 382"/>
                <a:gd name="T70" fmla="*/ 221 w 367"/>
                <a:gd name="T71" fmla="*/ 254 h 382"/>
                <a:gd name="T72" fmla="*/ 204 w 367"/>
                <a:gd name="T73" fmla="*/ 152 h 382"/>
                <a:gd name="T74" fmla="*/ 187 w 367"/>
                <a:gd name="T75" fmla="*/ 169 h 382"/>
                <a:gd name="T76" fmla="*/ 102 w 367"/>
                <a:gd name="T77" fmla="*/ 246 h 382"/>
                <a:gd name="T78" fmla="*/ 170 w 367"/>
                <a:gd name="T79" fmla="*/ 169 h 382"/>
                <a:gd name="T80" fmla="*/ 110 w 367"/>
                <a:gd name="T81" fmla="*/ 67 h 382"/>
                <a:gd name="T82" fmla="*/ 78 w 367"/>
                <a:gd name="T83" fmla="*/ 129 h 382"/>
                <a:gd name="T84" fmla="*/ 42 w 367"/>
                <a:gd name="T85" fmla="*/ 347 h 382"/>
                <a:gd name="T86" fmla="*/ 212 w 367"/>
                <a:gd name="T87" fmla="*/ 382 h 382"/>
                <a:gd name="T88" fmla="*/ 208 w 367"/>
                <a:gd name="T89" fmla="*/ 376 h 382"/>
                <a:gd name="T90" fmla="*/ 208 w 367"/>
                <a:gd name="T91" fmla="*/ 375 h 382"/>
                <a:gd name="T92" fmla="*/ 206 w 367"/>
                <a:gd name="T93" fmla="*/ 371 h 382"/>
                <a:gd name="T94" fmla="*/ 205 w 367"/>
                <a:gd name="T95" fmla="*/ 368 h 382"/>
                <a:gd name="T96" fmla="*/ 204 w 367"/>
                <a:gd name="T97" fmla="*/ 365 h 382"/>
                <a:gd name="T98" fmla="*/ 204 w 367"/>
                <a:gd name="T99" fmla="*/ 361 h 382"/>
                <a:gd name="T100" fmla="*/ 204 w 367"/>
                <a:gd name="T101" fmla="*/ 358 h 382"/>
                <a:gd name="T102" fmla="*/ 204 w 367"/>
                <a:gd name="T103" fmla="*/ 35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7" h="382">
                  <a:moveTo>
                    <a:pt x="367" y="356"/>
                  </a:moveTo>
                  <a:cubicBezTo>
                    <a:pt x="367" y="362"/>
                    <a:pt x="364" y="382"/>
                    <a:pt x="333" y="382"/>
                  </a:cubicBezTo>
                  <a:cubicBezTo>
                    <a:pt x="255" y="382"/>
                    <a:pt x="255" y="382"/>
                    <a:pt x="255" y="382"/>
                  </a:cubicBezTo>
                  <a:cubicBezTo>
                    <a:pt x="240" y="382"/>
                    <a:pt x="232" y="377"/>
                    <a:pt x="227" y="372"/>
                  </a:cubicBezTo>
                  <a:cubicBezTo>
                    <a:pt x="227" y="372"/>
                    <a:pt x="227" y="372"/>
                    <a:pt x="227" y="372"/>
                  </a:cubicBezTo>
                  <a:cubicBezTo>
                    <a:pt x="227" y="372"/>
                    <a:pt x="227" y="372"/>
                    <a:pt x="226" y="372"/>
                  </a:cubicBezTo>
                  <a:cubicBezTo>
                    <a:pt x="226" y="371"/>
                    <a:pt x="226" y="371"/>
                    <a:pt x="226" y="371"/>
                  </a:cubicBezTo>
                  <a:cubicBezTo>
                    <a:pt x="226" y="371"/>
                    <a:pt x="226" y="371"/>
                    <a:pt x="226" y="371"/>
                  </a:cubicBezTo>
                  <a:cubicBezTo>
                    <a:pt x="226" y="370"/>
                    <a:pt x="226" y="370"/>
                    <a:pt x="226" y="370"/>
                  </a:cubicBezTo>
                  <a:cubicBezTo>
                    <a:pt x="225" y="370"/>
                    <a:pt x="225" y="370"/>
                    <a:pt x="225" y="369"/>
                  </a:cubicBezTo>
                  <a:cubicBezTo>
                    <a:pt x="225" y="369"/>
                    <a:pt x="225" y="369"/>
                    <a:pt x="225" y="369"/>
                  </a:cubicBezTo>
                  <a:cubicBezTo>
                    <a:pt x="225" y="369"/>
                    <a:pt x="224" y="369"/>
                    <a:pt x="224" y="368"/>
                  </a:cubicBezTo>
                  <a:cubicBezTo>
                    <a:pt x="224" y="368"/>
                    <a:pt x="224" y="368"/>
                    <a:pt x="224" y="368"/>
                  </a:cubicBezTo>
                  <a:cubicBezTo>
                    <a:pt x="224" y="368"/>
                    <a:pt x="224" y="368"/>
                    <a:pt x="224" y="367"/>
                  </a:cubicBezTo>
                  <a:cubicBezTo>
                    <a:pt x="224" y="367"/>
                    <a:pt x="224" y="367"/>
                    <a:pt x="224" y="367"/>
                  </a:cubicBezTo>
                  <a:cubicBezTo>
                    <a:pt x="223" y="367"/>
                    <a:pt x="223" y="367"/>
                    <a:pt x="223" y="366"/>
                  </a:cubicBezTo>
                  <a:cubicBezTo>
                    <a:pt x="223" y="366"/>
                    <a:pt x="223" y="366"/>
                    <a:pt x="223" y="366"/>
                  </a:cubicBezTo>
                  <a:cubicBezTo>
                    <a:pt x="223" y="366"/>
                    <a:pt x="223" y="366"/>
                    <a:pt x="223" y="365"/>
                  </a:cubicBezTo>
                  <a:cubicBezTo>
                    <a:pt x="223" y="365"/>
                    <a:pt x="223" y="365"/>
                    <a:pt x="223" y="365"/>
                  </a:cubicBezTo>
                  <a:cubicBezTo>
                    <a:pt x="223" y="365"/>
                    <a:pt x="222" y="365"/>
                    <a:pt x="222" y="364"/>
                  </a:cubicBezTo>
                  <a:cubicBezTo>
                    <a:pt x="222" y="364"/>
                    <a:pt x="222" y="364"/>
                    <a:pt x="222" y="364"/>
                  </a:cubicBezTo>
                  <a:cubicBezTo>
                    <a:pt x="222" y="364"/>
                    <a:pt x="222" y="364"/>
                    <a:pt x="222" y="363"/>
                  </a:cubicBezTo>
                  <a:cubicBezTo>
                    <a:pt x="222" y="363"/>
                    <a:pt x="222" y="363"/>
                    <a:pt x="222" y="363"/>
                  </a:cubicBezTo>
                  <a:cubicBezTo>
                    <a:pt x="222" y="363"/>
                    <a:pt x="222" y="363"/>
                    <a:pt x="222" y="362"/>
                  </a:cubicBezTo>
                  <a:cubicBezTo>
                    <a:pt x="222" y="362"/>
                    <a:pt x="222" y="362"/>
                    <a:pt x="222" y="362"/>
                  </a:cubicBezTo>
                  <a:cubicBezTo>
                    <a:pt x="222" y="362"/>
                    <a:pt x="222" y="362"/>
                    <a:pt x="222" y="361"/>
                  </a:cubicBezTo>
                  <a:cubicBezTo>
                    <a:pt x="222" y="361"/>
                    <a:pt x="222" y="361"/>
                    <a:pt x="221" y="361"/>
                  </a:cubicBezTo>
                  <a:cubicBezTo>
                    <a:pt x="221" y="361"/>
                    <a:pt x="221" y="361"/>
                    <a:pt x="221" y="361"/>
                  </a:cubicBezTo>
                  <a:cubicBezTo>
                    <a:pt x="221" y="360"/>
                    <a:pt x="221" y="360"/>
                    <a:pt x="221" y="360"/>
                  </a:cubicBezTo>
                  <a:cubicBezTo>
                    <a:pt x="221" y="360"/>
                    <a:pt x="221" y="360"/>
                    <a:pt x="221" y="360"/>
                  </a:cubicBezTo>
                  <a:cubicBezTo>
                    <a:pt x="221" y="360"/>
                    <a:pt x="221" y="360"/>
                    <a:pt x="221" y="359"/>
                  </a:cubicBezTo>
                  <a:cubicBezTo>
                    <a:pt x="221" y="359"/>
                    <a:pt x="221" y="359"/>
                    <a:pt x="221" y="359"/>
                  </a:cubicBezTo>
                  <a:cubicBezTo>
                    <a:pt x="221" y="359"/>
                    <a:pt x="221" y="359"/>
                    <a:pt x="221" y="359"/>
                  </a:cubicBezTo>
                  <a:cubicBezTo>
                    <a:pt x="221" y="358"/>
                    <a:pt x="221" y="358"/>
                    <a:pt x="221" y="358"/>
                  </a:cubicBezTo>
                  <a:cubicBezTo>
                    <a:pt x="221" y="358"/>
                    <a:pt x="221" y="358"/>
                    <a:pt x="221" y="358"/>
                  </a:cubicBezTo>
                  <a:cubicBezTo>
                    <a:pt x="221" y="358"/>
                    <a:pt x="221" y="358"/>
                    <a:pt x="221" y="357"/>
                  </a:cubicBezTo>
                  <a:cubicBezTo>
                    <a:pt x="221" y="357"/>
                    <a:pt x="221" y="357"/>
                    <a:pt x="221" y="357"/>
                  </a:cubicBezTo>
                  <a:cubicBezTo>
                    <a:pt x="221" y="357"/>
                    <a:pt x="221" y="356"/>
                    <a:pt x="221" y="356"/>
                  </a:cubicBezTo>
                  <a:cubicBezTo>
                    <a:pt x="221" y="356"/>
                    <a:pt x="221" y="355"/>
                    <a:pt x="221" y="355"/>
                  </a:cubicBezTo>
                  <a:cubicBezTo>
                    <a:pt x="221" y="347"/>
                    <a:pt x="224" y="342"/>
                    <a:pt x="229" y="338"/>
                  </a:cubicBezTo>
                  <a:cubicBezTo>
                    <a:pt x="229" y="338"/>
                    <a:pt x="229" y="338"/>
                    <a:pt x="229" y="338"/>
                  </a:cubicBezTo>
                  <a:cubicBezTo>
                    <a:pt x="230" y="337"/>
                    <a:pt x="232" y="336"/>
                    <a:pt x="233" y="335"/>
                  </a:cubicBezTo>
                  <a:cubicBezTo>
                    <a:pt x="233" y="335"/>
                    <a:pt x="233" y="335"/>
                    <a:pt x="233" y="335"/>
                  </a:cubicBezTo>
                  <a:cubicBezTo>
                    <a:pt x="235" y="334"/>
                    <a:pt x="236" y="333"/>
                    <a:pt x="238" y="333"/>
                  </a:cubicBezTo>
                  <a:cubicBezTo>
                    <a:pt x="238" y="333"/>
                    <a:pt x="238" y="333"/>
                    <a:pt x="238" y="333"/>
                  </a:cubicBezTo>
                  <a:cubicBezTo>
                    <a:pt x="239" y="333"/>
                    <a:pt x="239" y="333"/>
                    <a:pt x="240" y="332"/>
                  </a:cubicBezTo>
                  <a:cubicBezTo>
                    <a:pt x="240" y="332"/>
                    <a:pt x="240" y="332"/>
                    <a:pt x="240" y="332"/>
                  </a:cubicBezTo>
                  <a:cubicBezTo>
                    <a:pt x="241" y="332"/>
                    <a:pt x="242" y="332"/>
                    <a:pt x="243" y="332"/>
                  </a:cubicBezTo>
                  <a:cubicBezTo>
                    <a:pt x="243" y="332"/>
                    <a:pt x="243" y="332"/>
                    <a:pt x="243" y="332"/>
                  </a:cubicBezTo>
                  <a:cubicBezTo>
                    <a:pt x="244" y="332"/>
                    <a:pt x="244" y="331"/>
                    <a:pt x="245" y="331"/>
                  </a:cubicBezTo>
                  <a:cubicBezTo>
                    <a:pt x="245" y="331"/>
                    <a:pt x="245" y="331"/>
                    <a:pt x="245" y="331"/>
                  </a:cubicBezTo>
                  <a:cubicBezTo>
                    <a:pt x="246" y="331"/>
                    <a:pt x="246" y="331"/>
                    <a:pt x="247" y="331"/>
                  </a:cubicBezTo>
                  <a:cubicBezTo>
                    <a:pt x="247" y="331"/>
                    <a:pt x="247" y="331"/>
                    <a:pt x="247" y="331"/>
                  </a:cubicBezTo>
                  <a:cubicBezTo>
                    <a:pt x="247" y="331"/>
                    <a:pt x="248" y="331"/>
                    <a:pt x="248" y="331"/>
                  </a:cubicBezTo>
                  <a:cubicBezTo>
                    <a:pt x="248" y="331"/>
                    <a:pt x="249" y="331"/>
                    <a:pt x="249" y="331"/>
                  </a:cubicBezTo>
                  <a:cubicBezTo>
                    <a:pt x="249" y="331"/>
                    <a:pt x="249" y="331"/>
                    <a:pt x="250" y="331"/>
                  </a:cubicBezTo>
                  <a:cubicBezTo>
                    <a:pt x="250" y="331"/>
                    <a:pt x="250" y="331"/>
                    <a:pt x="250" y="331"/>
                  </a:cubicBezTo>
                  <a:cubicBezTo>
                    <a:pt x="251" y="331"/>
                    <a:pt x="251" y="331"/>
                    <a:pt x="251" y="331"/>
                  </a:cubicBezTo>
                  <a:cubicBezTo>
                    <a:pt x="252" y="331"/>
                    <a:pt x="252" y="331"/>
                    <a:pt x="252" y="331"/>
                  </a:cubicBezTo>
                  <a:cubicBezTo>
                    <a:pt x="252" y="331"/>
                    <a:pt x="253" y="331"/>
                    <a:pt x="253" y="331"/>
                  </a:cubicBezTo>
                  <a:cubicBezTo>
                    <a:pt x="299" y="331"/>
                    <a:pt x="299" y="331"/>
                    <a:pt x="299" y="331"/>
                  </a:cubicBezTo>
                  <a:cubicBezTo>
                    <a:pt x="331" y="331"/>
                    <a:pt x="331" y="331"/>
                    <a:pt x="331" y="331"/>
                  </a:cubicBezTo>
                  <a:cubicBezTo>
                    <a:pt x="337" y="331"/>
                    <a:pt x="367" y="332"/>
                    <a:pt x="367" y="356"/>
                  </a:cubicBezTo>
                  <a:moveTo>
                    <a:pt x="255" y="177"/>
                  </a:moveTo>
                  <a:cubicBezTo>
                    <a:pt x="299" y="177"/>
                    <a:pt x="299" y="177"/>
                    <a:pt x="299" y="177"/>
                  </a:cubicBezTo>
                  <a:cubicBezTo>
                    <a:pt x="333" y="177"/>
                    <a:pt x="333" y="177"/>
                    <a:pt x="333" y="177"/>
                  </a:cubicBezTo>
                  <a:cubicBezTo>
                    <a:pt x="364" y="177"/>
                    <a:pt x="367" y="158"/>
                    <a:pt x="367" y="152"/>
                  </a:cubicBezTo>
                  <a:cubicBezTo>
                    <a:pt x="367" y="128"/>
                    <a:pt x="337" y="127"/>
                    <a:pt x="331" y="127"/>
                  </a:cubicBezTo>
                  <a:cubicBezTo>
                    <a:pt x="299" y="127"/>
                    <a:pt x="299" y="127"/>
                    <a:pt x="299" y="127"/>
                  </a:cubicBezTo>
                  <a:cubicBezTo>
                    <a:pt x="253" y="127"/>
                    <a:pt x="253" y="127"/>
                    <a:pt x="253" y="127"/>
                  </a:cubicBezTo>
                  <a:cubicBezTo>
                    <a:pt x="241" y="127"/>
                    <a:pt x="221" y="130"/>
                    <a:pt x="221" y="152"/>
                  </a:cubicBezTo>
                  <a:cubicBezTo>
                    <a:pt x="221" y="158"/>
                    <a:pt x="223" y="177"/>
                    <a:pt x="255" y="177"/>
                  </a:cubicBezTo>
                  <a:moveTo>
                    <a:pt x="331" y="263"/>
                  </a:moveTo>
                  <a:cubicBezTo>
                    <a:pt x="299" y="263"/>
                    <a:pt x="299" y="263"/>
                    <a:pt x="299" y="263"/>
                  </a:cubicBezTo>
                  <a:cubicBezTo>
                    <a:pt x="255" y="263"/>
                    <a:pt x="255" y="263"/>
                    <a:pt x="255" y="263"/>
                  </a:cubicBezTo>
                  <a:cubicBezTo>
                    <a:pt x="253" y="263"/>
                    <a:pt x="253" y="263"/>
                    <a:pt x="253" y="263"/>
                  </a:cubicBezTo>
                  <a:cubicBezTo>
                    <a:pt x="241" y="263"/>
                    <a:pt x="221" y="266"/>
                    <a:pt x="221" y="288"/>
                  </a:cubicBezTo>
                  <a:cubicBezTo>
                    <a:pt x="221" y="294"/>
                    <a:pt x="223" y="313"/>
                    <a:pt x="255" y="313"/>
                  </a:cubicBezTo>
                  <a:cubicBezTo>
                    <a:pt x="299" y="313"/>
                    <a:pt x="299" y="313"/>
                    <a:pt x="299" y="313"/>
                  </a:cubicBezTo>
                  <a:cubicBezTo>
                    <a:pt x="333" y="313"/>
                    <a:pt x="333" y="313"/>
                    <a:pt x="333" y="313"/>
                  </a:cubicBezTo>
                  <a:cubicBezTo>
                    <a:pt x="364" y="313"/>
                    <a:pt x="367" y="294"/>
                    <a:pt x="367" y="288"/>
                  </a:cubicBezTo>
                  <a:cubicBezTo>
                    <a:pt x="367" y="264"/>
                    <a:pt x="337" y="263"/>
                    <a:pt x="331" y="263"/>
                  </a:cubicBezTo>
                  <a:moveTo>
                    <a:pt x="331" y="195"/>
                  </a:moveTo>
                  <a:cubicBezTo>
                    <a:pt x="299" y="195"/>
                    <a:pt x="299" y="195"/>
                    <a:pt x="299" y="195"/>
                  </a:cubicBezTo>
                  <a:cubicBezTo>
                    <a:pt x="253" y="195"/>
                    <a:pt x="253" y="195"/>
                    <a:pt x="253" y="195"/>
                  </a:cubicBezTo>
                  <a:cubicBezTo>
                    <a:pt x="241" y="195"/>
                    <a:pt x="221" y="198"/>
                    <a:pt x="221" y="220"/>
                  </a:cubicBezTo>
                  <a:cubicBezTo>
                    <a:pt x="221" y="226"/>
                    <a:pt x="223" y="245"/>
                    <a:pt x="255" y="245"/>
                  </a:cubicBezTo>
                  <a:cubicBezTo>
                    <a:pt x="299" y="245"/>
                    <a:pt x="299" y="245"/>
                    <a:pt x="299" y="245"/>
                  </a:cubicBezTo>
                  <a:cubicBezTo>
                    <a:pt x="331" y="245"/>
                    <a:pt x="331" y="245"/>
                    <a:pt x="331" y="245"/>
                  </a:cubicBezTo>
                  <a:cubicBezTo>
                    <a:pt x="333" y="245"/>
                    <a:pt x="333" y="245"/>
                    <a:pt x="333" y="245"/>
                  </a:cubicBezTo>
                  <a:cubicBezTo>
                    <a:pt x="364" y="245"/>
                    <a:pt x="367" y="226"/>
                    <a:pt x="367" y="220"/>
                  </a:cubicBezTo>
                  <a:cubicBezTo>
                    <a:pt x="367" y="196"/>
                    <a:pt x="337" y="195"/>
                    <a:pt x="331" y="195"/>
                  </a:cubicBezTo>
                  <a:moveTo>
                    <a:pt x="204" y="352"/>
                  </a:moveTo>
                  <a:cubicBezTo>
                    <a:pt x="204" y="352"/>
                    <a:pt x="204" y="351"/>
                    <a:pt x="204" y="351"/>
                  </a:cubicBezTo>
                  <a:cubicBezTo>
                    <a:pt x="204" y="350"/>
                    <a:pt x="204" y="350"/>
                    <a:pt x="204" y="349"/>
                  </a:cubicBezTo>
                  <a:cubicBezTo>
                    <a:pt x="204" y="349"/>
                    <a:pt x="204" y="349"/>
                    <a:pt x="204" y="349"/>
                  </a:cubicBezTo>
                  <a:cubicBezTo>
                    <a:pt x="204" y="348"/>
                    <a:pt x="204" y="347"/>
                    <a:pt x="205" y="347"/>
                  </a:cubicBezTo>
                  <a:cubicBezTo>
                    <a:pt x="205" y="347"/>
                    <a:pt x="205" y="346"/>
                    <a:pt x="205" y="346"/>
                  </a:cubicBezTo>
                  <a:cubicBezTo>
                    <a:pt x="205" y="345"/>
                    <a:pt x="205" y="345"/>
                    <a:pt x="205" y="344"/>
                  </a:cubicBezTo>
                  <a:cubicBezTo>
                    <a:pt x="205" y="344"/>
                    <a:pt x="205" y="344"/>
                    <a:pt x="205" y="344"/>
                  </a:cubicBezTo>
                  <a:cubicBezTo>
                    <a:pt x="205" y="343"/>
                    <a:pt x="206" y="342"/>
                    <a:pt x="206" y="342"/>
                  </a:cubicBezTo>
                  <a:cubicBezTo>
                    <a:pt x="206" y="342"/>
                    <a:pt x="206" y="342"/>
                    <a:pt x="206" y="342"/>
                  </a:cubicBezTo>
                  <a:cubicBezTo>
                    <a:pt x="206" y="341"/>
                    <a:pt x="206" y="340"/>
                    <a:pt x="207" y="340"/>
                  </a:cubicBezTo>
                  <a:cubicBezTo>
                    <a:pt x="207" y="340"/>
                    <a:pt x="207" y="340"/>
                    <a:pt x="207" y="340"/>
                  </a:cubicBezTo>
                  <a:cubicBezTo>
                    <a:pt x="207" y="339"/>
                    <a:pt x="207" y="339"/>
                    <a:pt x="207" y="339"/>
                  </a:cubicBezTo>
                  <a:cubicBezTo>
                    <a:pt x="210" y="332"/>
                    <a:pt x="215" y="326"/>
                    <a:pt x="221" y="322"/>
                  </a:cubicBezTo>
                  <a:cubicBezTo>
                    <a:pt x="210" y="315"/>
                    <a:pt x="204" y="303"/>
                    <a:pt x="204" y="288"/>
                  </a:cubicBezTo>
                  <a:cubicBezTo>
                    <a:pt x="204" y="273"/>
                    <a:pt x="210" y="261"/>
                    <a:pt x="221" y="254"/>
                  </a:cubicBezTo>
                  <a:cubicBezTo>
                    <a:pt x="210" y="247"/>
                    <a:pt x="204" y="235"/>
                    <a:pt x="204" y="220"/>
                  </a:cubicBezTo>
                  <a:cubicBezTo>
                    <a:pt x="204" y="205"/>
                    <a:pt x="210" y="193"/>
                    <a:pt x="221" y="186"/>
                  </a:cubicBezTo>
                  <a:cubicBezTo>
                    <a:pt x="210" y="178"/>
                    <a:pt x="204" y="167"/>
                    <a:pt x="204" y="152"/>
                  </a:cubicBezTo>
                  <a:cubicBezTo>
                    <a:pt x="204" y="142"/>
                    <a:pt x="206" y="133"/>
                    <a:pt x="212" y="127"/>
                  </a:cubicBezTo>
                  <a:cubicBezTo>
                    <a:pt x="187" y="127"/>
                    <a:pt x="187" y="127"/>
                    <a:pt x="187" y="127"/>
                  </a:cubicBezTo>
                  <a:cubicBezTo>
                    <a:pt x="187" y="169"/>
                    <a:pt x="187" y="169"/>
                    <a:pt x="187" y="169"/>
                  </a:cubicBezTo>
                  <a:cubicBezTo>
                    <a:pt x="187" y="211"/>
                    <a:pt x="155" y="242"/>
                    <a:pt x="110" y="245"/>
                  </a:cubicBezTo>
                  <a:cubicBezTo>
                    <a:pt x="109" y="245"/>
                    <a:pt x="107" y="245"/>
                    <a:pt x="106" y="246"/>
                  </a:cubicBezTo>
                  <a:cubicBezTo>
                    <a:pt x="105" y="246"/>
                    <a:pt x="103" y="246"/>
                    <a:pt x="102" y="246"/>
                  </a:cubicBezTo>
                  <a:cubicBezTo>
                    <a:pt x="102" y="229"/>
                    <a:pt x="102" y="229"/>
                    <a:pt x="102" y="229"/>
                  </a:cubicBezTo>
                  <a:cubicBezTo>
                    <a:pt x="120" y="229"/>
                    <a:pt x="138" y="223"/>
                    <a:pt x="150" y="212"/>
                  </a:cubicBezTo>
                  <a:cubicBezTo>
                    <a:pt x="163" y="201"/>
                    <a:pt x="170" y="187"/>
                    <a:pt x="170" y="169"/>
                  </a:cubicBezTo>
                  <a:cubicBezTo>
                    <a:pt x="170" y="67"/>
                    <a:pt x="170" y="67"/>
                    <a:pt x="170" y="67"/>
                  </a:cubicBezTo>
                  <a:cubicBezTo>
                    <a:pt x="170" y="25"/>
                    <a:pt x="151" y="4"/>
                    <a:pt x="110" y="0"/>
                  </a:cubicBezTo>
                  <a:cubicBezTo>
                    <a:pt x="110" y="67"/>
                    <a:pt x="110" y="67"/>
                    <a:pt x="110" y="67"/>
                  </a:cubicBezTo>
                  <a:cubicBezTo>
                    <a:pt x="110" y="88"/>
                    <a:pt x="107" y="99"/>
                    <a:pt x="91" y="116"/>
                  </a:cubicBezTo>
                  <a:cubicBezTo>
                    <a:pt x="80" y="127"/>
                    <a:pt x="80" y="127"/>
                    <a:pt x="80" y="127"/>
                  </a:cubicBezTo>
                  <a:cubicBezTo>
                    <a:pt x="78" y="129"/>
                    <a:pt x="78" y="129"/>
                    <a:pt x="78" y="129"/>
                  </a:cubicBezTo>
                  <a:cubicBezTo>
                    <a:pt x="40" y="167"/>
                    <a:pt x="40" y="167"/>
                    <a:pt x="40" y="167"/>
                  </a:cubicBezTo>
                  <a:cubicBezTo>
                    <a:pt x="14" y="192"/>
                    <a:pt x="0" y="215"/>
                    <a:pt x="0" y="254"/>
                  </a:cubicBezTo>
                  <a:cubicBezTo>
                    <a:pt x="0" y="291"/>
                    <a:pt x="14" y="324"/>
                    <a:pt x="42" y="347"/>
                  </a:cubicBezTo>
                  <a:cubicBezTo>
                    <a:pt x="68" y="369"/>
                    <a:pt x="105" y="382"/>
                    <a:pt x="144" y="382"/>
                  </a:cubicBezTo>
                  <a:cubicBezTo>
                    <a:pt x="212" y="382"/>
                    <a:pt x="212" y="382"/>
                    <a:pt x="212" y="382"/>
                  </a:cubicBezTo>
                  <a:cubicBezTo>
                    <a:pt x="212" y="382"/>
                    <a:pt x="212" y="382"/>
                    <a:pt x="212" y="382"/>
                  </a:cubicBezTo>
                  <a:cubicBezTo>
                    <a:pt x="212" y="381"/>
                    <a:pt x="211" y="381"/>
                    <a:pt x="211" y="380"/>
                  </a:cubicBezTo>
                  <a:cubicBezTo>
                    <a:pt x="211" y="380"/>
                    <a:pt x="211" y="380"/>
                    <a:pt x="211" y="380"/>
                  </a:cubicBezTo>
                  <a:cubicBezTo>
                    <a:pt x="210" y="379"/>
                    <a:pt x="209" y="378"/>
                    <a:pt x="208" y="376"/>
                  </a:cubicBezTo>
                  <a:cubicBezTo>
                    <a:pt x="208" y="376"/>
                    <a:pt x="208" y="376"/>
                    <a:pt x="208" y="376"/>
                  </a:cubicBezTo>
                  <a:cubicBezTo>
                    <a:pt x="208" y="376"/>
                    <a:pt x="208" y="375"/>
                    <a:pt x="208" y="375"/>
                  </a:cubicBezTo>
                  <a:cubicBezTo>
                    <a:pt x="208" y="375"/>
                    <a:pt x="208" y="375"/>
                    <a:pt x="208" y="375"/>
                  </a:cubicBezTo>
                  <a:cubicBezTo>
                    <a:pt x="207" y="374"/>
                    <a:pt x="207" y="374"/>
                    <a:pt x="207" y="373"/>
                  </a:cubicBezTo>
                  <a:cubicBezTo>
                    <a:pt x="207" y="373"/>
                    <a:pt x="207" y="373"/>
                    <a:pt x="207" y="373"/>
                  </a:cubicBezTo>
                  <a:cubicBezTo>
                    <a:pt x="207" y="372"/>
                    <a:pt x="206" y="371"/>
                    <a:pt x="206" y="371"/>
                  </a:cubicBezTo>
                  <a:cubicBezTo>
                    <a:pt x="206" y="370"/>
                    <a:pt x="206" y="370"/>
                    <a:pt x="206" y="370"/>
                  </a:cubicBezTo>
                  <a:cubicBezTo>
                    <a:pt x="206" y="370"/>
                    <a:pt x="206" y="369"/>
                    <a:pt x="205" y="369"/>
                  </a:cubicBezTo>
                  <a:cubicBezTo>
                    <a:pt x="205" y="369"/>
                    <a:pt x="205" y="368"/>
                    <a:pt x="205" y="368"/>
                  </a:cubicBezTo>
                  <a:cubicBezTo>
                    <a:pt x="205" y="368"/>
                    <a:pt x="205" y="368"/>
                    <a:pt x="205" y="367"/>
                  </a:cubicBezTo>
                  <a:cubicBezTo>
                    <a:pt x="205" y="367"/>
                    <a:pt x="205" y="366"/>
                    <a:pt x="205" y="366"/>
                  </a:cubicBezTo>
                  <a:cubicBezTo>
                    <a:pt x="205" y="366"/>
                    <a:pt x="205" y="366"/>
                    <a:pt x="204" y="365"/>
                  </a:cubicBezTo>
                  <a:cubicBezTo>
                    <a:pt x="204" y="365"/>
                    <a:pt x="204" y="364"/>
                    <a:pt x="204" y="363"/>
                  </a:cubicBezTo>
                  <a:cubicBezTo>
                    <a:pt x="204" y="363"/>
                    <a:pt x="204" y="363"/>
                    <a:pt x="204" y="363"/>
                  </a:cubicBezTo>
                  <a:cubicBezTo>
                    <a:pt x="204" y="362"/>
                    <a:pt x="204" y="362"/>
                    <a:pt x="204" y="361"/>
                  </a:cubicBezTo>
                  <a:cubicBezTo>
                    <a:pt x="204" y="361"/>
                    <a:pt x="204" y="361"/>
                    <a:pt x="204" y="361"/>
                  </a:cubicBezTo>
                  <a:cubicBezTo>
                    <a:pt x="204" y="360"/>
                    <a:pt x="204" y="360"/>
                    <a:pt x="204" y="359"/>
                  </a:cubicBezTo>
                  <a:cubicBezTo>
                    <a:pt x="204" y="359"/>
                    <a:pt x="204" y="359"/>
                    <a:pt x="204" y="358"/>
                  </a:cubicBezTo>
                  <a:cubicBezTo>
                    <a:pt x="204" y="358"/>
                    <a:pt x="204" y="357"/>
                    <a:pt x="204" y="356"/>
                  </a:cubicBezTo>
                  <a:cubicBezTo>
                    <a:pt x="204" y="355"/>
                    <a:pt x="204" y="354"/>
                    <a:pt x="204" y="354"/>
                  </a:cubicBezTo>
                  <a:cubicBezTo>
                    <a:pt x="204" y="353"/>
                    <a:pt x="204" y="353"/>
                    <a:pt x="204" y="35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9" name="Group 12"/>
          <p:cNvGrpSpPr>
            <a:grpSpLocks noChangeAspect="1"/>
          </p:cNvGrpSpPr>
          <p:nvPr/>
        </p:nvGrpSpPr>
        <p:grpSpPr bwMode="auto">
          <a:xfrm>
            <a:off x="4826000" y="2179167"/>
            <a:ext cx="681037" cy="681037"/>
            <a:chOff x="2775" y="1387"/>
            <a:chExt cx="473" cy="473"/>
          </a:xfrm>
        </p:grpSpPr>
        <p:sp>
          <p:nvSpPr>
            <p:cNvPr id="20" name="AutoShape 11"/>
            <p:cNvSpPr>
              <a:spLocks noChangeAspect="1" noChangeArrowheads="1" noTextEdit="1"/>
            </p:cNvSpPr>
            <p:nvPr/>
          </p:nvSpPr>
          <p:spPr bwMode="auto">
            <a:xfrm>
              <a:off x="2775" y="1387"/>
              <a:ext cx="473"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Rectangle 13"/>
            <p:cNvSpPr>
              <a:spLocks noChangeArrowheads="1"/>
            </p:cNvSpPr>
            <p:nvPr/>
          </p:nvSpPr>
          <p:spPr bwMode="auto">
            <a:xfrm>
              <a:off x="2774" y="1386"/>
              <a:ext cx="475" cy="47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4"/>
            <p:cNvSpPr>
              <a:spLocks noEditPoints="1"/>
            </p:cNvSpPr>
            <p:nvPr/>
          </p:nvSpPr>
          <p:spPr bwMode="auto">
            <a:xfrm>
              <a:off x="2881" y="1506"/>
              <a:ext cx="256" cy="266"/>
            </a:xfrm>
            <a:custGeom>
              <a:avLst/>
              <a:gdLst>
                <a:gd name="T0" fmla="*/ 112 w 367"/>
                <a:gd name="T1" fmla="*/ 0 h 382"/>
                <a:gd name="T2" fmla="*/ 140 w 367"/>
                <a:gd name="T3" fmla="*/ 10 h 382"/>
                <a:gd name="T4" fmla="*/ 141 w 367"/>
                <a:gd name="T5" fmla="*/ 11 h 382"/>
                <a:gd name="T6" fmla="*/ 142 w 367"/>
                <a:gd name="T7" fmla="*/ 13 h 382"/>
                <a:gd name="T8" fmla="*/ 143 w 367"/>
                <a:gd name="T9" fmla="*/ 14 h 382"/>
                <a:gd name="T10" fmla="*/ 144 w 367"/>
                <a:gd name="T11" fmla="*/ 16 h 382"/>
                <a:gd name="T12" fmla="*/ 144 w 367"/>
                <a:gd name="T13" fmla="*/ 17 h 382"/>
                <a:gd name="T14" fmla="*/ 145 w 367"/>
                <a:gd name="T15" fmla="*/ 19 h 382"/>
                <a:gd name="T16" fmla="*/ 145 w 367"/>
                <a:gd name="T17" fmla="*/ 20 h 382"/>
                <a:gd name="T18" fmla="*/ 145 w 367"/>
                <a:gd name="T19" fmla="*/ 22 h 382"/>
                <a:gd name="T20" fmla="*/ 145 w 367"/>
                <a:gd name="T21" fmla="*/ 23 h 382"/>
                <a:gd name="T22" fmla="*/ 145 w 367"/>
                <a:gd name="T23" fmla="*/ 24 h 382"/>
                <a:gd name="T24" fmla="*/ 145 w 367"/>
                <a:gd name="T25" fmla="*/ 27 h 382"/>
                <a:gd name="T26" fmla="*/ 133 w 367"/>
                <a:gd name="T27" fmla="*/ 46 h 382"/>
                <a:gd name="T28" fmla="*/ 128 w 367"/>
                <a:gd name="T29" fmla="*/ 48 h 382"/>
                <a:gd name="T30" fmla="*/ 123 w 367"/>
                <a:gd name="T31" fmla="*/ 50 h 382"/>
                <a:gd name="T32" fmla="*/ 121 w 367"/>
                <a:gd name="T33" fmla="*/ 50 h 382"/>
                <a:gd name="T34" fmla="*/ 118 w 367"/>
                <a:gd name="T35" fmla="*/ 50 h 382"/>
                <a:gd name="T36" fmla="*/ 116 w 367"/>
                <a:gd name="T37" fmla="*/ 50 h 382"/>
                <a:gd name="T38" fmla="*/ 113 w 367"/>
                <a:gd name="T39" fmla="*/ 51 h 382"/>
                <a:gd name="T40" fmla="*/ 0 w 367"/>
                <a:gd name="T41" fmla="*/ 25 h 382"/>
                <a:gd name="T42" fmla="*/ 34 w 367"/>
                <a:gd name="T43" fmla="*/ 204 h 382"/>
                <a:gd name="T44" fmla="*/ 68 w 367"/>
                <a:gd name="T45" fmla="*/ 255 h 382"/>
                <a:gd name="T46" fmla="*/ 112 w 367"/>
                <a:gd name="T47" fmla="*/ 204 h 382"/>
                <a:gd name="T48" fmla="*/ 112 w 367"/>
                <a:gd name="T49" fmla="*/ 119 h 382"/>
                <a:gd name="T50" fmla="*/ 112 w 367"/>
                <a:gd name="T51" fmla="*/ 68 h 382"/>
                <a:gd name="T52" fmla="*/ 0 w 367"/>
                <a:gd name="T53" fmla="*/ 93 h 382"/>
                <a:gd name="T54" fmla="*/ 68 w 367"/>
                <a:gd name="T55" fmla="*/ 187 h 382"/>
                <a:gd name="T56" fmla="*/ 112 w 367"/>
                <a:gd name="T57" fmla="*/ 136 h 382"/>
                <a:gd name="T58" fmla="*/ 34 w 367"/>
                <a:gd name="T59" fmla="*/ 136 h 382"/>
                <a:gd name="T60" fmla="*/ 163 w 367"/>
                <a:gd name="T61" fmla="*/ 29 h 382"/>
                <a:gd name="T62" fmla="*/ 162 w 367"/>
                <a:gd name="T63" fmla="*/ 33 h 382"/>
                <a:gd name="T64" fmla="*/ 161 w 367"/>
                <a:gd name="T65" fmla="*/ 37 h 382"/>
                <a:gd name="T66" fmla="*/ 161 w 367"/>
                <a:gd name="T67" fmla="*/ 40 h 382"/>
                <a:gd name="T68" fmla="*/ 159 w 367"/>
                <a:gd name="T69" fmla="*/ 43 h 382"/>
                <a:gd name="T70" fmla="*/ 145 w 367"/>
                <a:gd name="T71" fmla="*/ 127 h 382"/>
                <a:gd name="T72" fmla="*/ 163 w 367"/>
                <a:gd name="T73" fmla="*/ 229 h 382"/>
                <a:gd name="T74" fmla="*/ 180 w 367"/>
                <a:gd name="T75" fmla="*/ 212 h 382"/>
                <a:gd name="T76" fmla="*/ 265 w 367"/>
                <a:gd name="T77" fmla="*/ 136 h 382"/>
                <a:gd name="T78" fmla="*/ 197 w 367"/>
                <a:gd name="T79" fmla="*/ 212 h 382"/>
                <a:gd name="T80" fmla="*/ 256 w 367"/>
                <a:gd name="T81" fmla="*/ 314 h 382"/>
                <a:gd name="T82" fmla="*/ 289 w 367"/>
                <a:gd name="T83" fmla="*/ 253 h 382"/>
                <a:gd name="T84" fmla="*/ 325 w 367"/>
                <a:gd name="T85" fmla="*/ 34 h 382"/>
                <a:gd name="T86" fmla="*/ 154 w 367"/>
                <a:gd name="T87" fmla="*/ 0 h 382"/>
                <a:gd name="T88" fmla="*/ 158 w 367"/>
                <a:gd name="T89" fmla="*/ 5 h 382"/>
                <a:gd name="T90" fmla="*/ 159 w 367"/>
                <a:gd name="T91" fmla="*/ 7 h 382"/>
                <a:gd name="T92" fmla="*/ 161 w 367"/>
                <a:gd name="T93" fmla="*/ 11 h 382"/>
                <a:gd name="T94" fmla="*/ 161 w 367"/>
                <a:gd name="T95" fmla="*/ 13 h 382"/>
                <a:gd name="T96" fmla="*/ 162 w 367"/>
                <a:gd name="T97" fmla="*/ 16 h 382"/>
                <a:gd name="T98" fmla="*/ 163 w 367"/>
                <a:gd name="T99" fmla="*/ 20 h 382"/>
                <a:gd name="T100" fmla="*/ 163 w 367"/>
                <a:gd name="T101" fmla="*/ 23 h 382"/>
                <a:gd name="T102" fmla="*/ 163 w 367"/>
                <a:gd name="T103" fmla="*/ 2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7" h="382">
                  <a:moveTo>
                    <a:pt x="0" y="25"/>
                  </a:moveTo>
                  <a:cubicBezTo>
                    <a:pt x="0" y="19"/>
                    <a:pt x="2" y="0"/>
                    <a:pt x="34" y="0"/>
                  </a:cubicBezTo>
                  <a:cubicBezTo>
                    <a:pt x="112" y="0"/>
                    <a:pt x="112" y="0"/>
                    <a:pt x="112" y="0"/>
                  </a:cubicBezTo>
                  <a:cubicBezTo>
                    <a:pt x="126" y="0"/>
                    <a:pt x="134" y="4"/>
                    <a:pt x="139" y="9"/>
                  </a:cubicBezTo>
                  <a:cubicBezTo>
                    <a:pt x="139" y="9"/>
                    <a:pt x="139" y="9"/>
                    <a:pt x="139" y="9"/>
                  </a:cubicBezTo>
                  <a:cubicBezTo>
                    <a:pt x="139" y="9"/>
                    <a:pt x="140" y="10"/>
                    <a:pt x="140" y="10"/>
                  </a:cubicBezTo>
                  <a:cubicBezTo>
                    <a:pt x="140" y="10"/>
                    <a:pt x="140" y="10"/>
                    <a:pt x="140" y="10"/>
                  </a:cubicBezTo>
                  <a:cubicBezTo>
                    <a:pt x="140" y="10"/>
                    <a:pt x="141" y="11"/>
                    <a:pt x="141" y="11"/>
                  </a:cubicBezTo>
                  <a:cubicBezTo>
                    <a:pt x="141" y="11"/>
                    <a:pt x="141" y="11"/>
                    <a:pt x="141" y="11"/>
                  </a:cubicBezTo>
                  <a:cubicBezTo>
                    <a:pt x="141" y="11"/>
                    <a:pt x="141" y="12"/>
                    <a:pt x="142" y="12"/>
                  </a:cubicBezTo>
                  <a:cubicBezTo>
                    <a:pt x="142" y="12"/>
                    <a:pt x="142" y="12"/>
                    <a:pt x="142" y="12"/>
                  </a:cubicBezTo>
                  <a:cubicBezTo>
                    <a:pt x="142" y="12"/>
                    <a:pt x="142" y="13"/>
                    <a:pt x="142" y="13"/>
                  </a:cubicBezTo>
                  <a:cubicBezTo>
                    <a:pt x="142" y="13"/>
                    <a:pt x="142" y="13"/>
                    <a:pt x="142" y="13"/>
                  </a:cubicBezTo>
                  <a:cubicBezTo>
                    <a:pt x="142" y="13"/>
                    <a:pt x="143" y="14"/>
                    <a:pt x="143" y="14"/>
                  </a:cubicBezTo>
                  <a:cubicBezTo>
                    <a:pt x="143" y="14"/>
                    <a:pt x="143" y="14"/>
                    <a:pt x="143" y="14"/>
                  </a:cubicBezTo>
                  <a:cubicBezTo>
                    <a:pt x="143" y="14"/>
                    <a:pt x="143" y="15"/>
                    <a:pt x="143" y="15"/>
                  </a:cubicBezTo>
                  <a:cubicBezTo>
                    <a:pt x="143" y="15"/>
                    <a:pt x="143" y="15"/>
                    <a:pt x="143" y="15"/>
                  </a:cubicBezTo>
                  <a:cubicBezTo>
                    <a:pt x="143" y="15"/>
                    <a:pt x="144" y="16"/>
                    <a:pt x="144" y="16"/>
                  </a:cubicBezTo>
                  <a:cubicBezTo>
                    <a:pt x="144" y="16"/>
                    <a:pt x="144" y="16"/>
                    <a:pt x="144" y="16"/>
                  </a:cubicBezTo>
                  <a:cubicBezTo>
                    <a:pt x="144" y="16"/>
                    <a:pt x="144" y="17"/>
                    <a:pt x="144" y="17"/>
                  </a:cubicBezTo>
                  <a:cubicBezTo>
                    <a:pt x="144" y="17"/>
                    <a:pt x="144" y="17"/>
                    <a:pt x="144" y="17"/>
                  </a:cubicBezTo>
                  <a:cubicBezTo>
                    <a:pt x="144" y="17"/>
                    <a:pt x="144" y="18"/>
                    <a:pt x="144" y="18"/>
                  </a:cubicBezTo>
                  <a:cubicBezTo>
                    <a:pt x="144" y="18"/>
                    <a:pt x="144" y="18"/>
                    <a:pt x="144" y="18"/>
                  </a:cubicBezTo>
                  <a:cubicBezTo>
                    <a:pt x="145" y="18"/>
                    <a:pt x="145" y="19"/>
                    <a:pt x="145" y="19"/>
                  </a:cubicBezTo>
                  <a:cubicBezTo>
                    <a:pt x="145" y="19"/>
                    <a:pt x="145" y="19"/>
                    <a:pt x="145" y="19"/>
                  </a:cubicBezTo>
                  <a:cubicBezTo>
                    <a:pt x="145" y="19"/>
                    <a:pt x="145" y="20"/>
                    <a:pt x="145" y="20"/>
                  </a:cubicBezTo>
                  <a:cubicBezTo>
                    <a:pt x="145" y="20"/>
                    <a:pt x="145" y="20"/>
                    <a:pt x="145" y="20"/>
                  </a:cubicBezTo>
                  <a:cubicBezTo>
                    <a:pt x="145" y="20"/>
                    <a:pt x="145" y="21"/>
                    <a:pt x="145" y="21"/>
                  </a:cubicBezTo>
                  <a:cubicBezTo>
                    <a:pt x="145" y="21"/>
                    <a:pt x="145" y="21"/>
                    <a:pt x="145" y="21"/>
                  </a:cubicBezTo>
                  <a:cubicBezTo>
                    <a:pt x="145" y="21"/>
                    <a:pt x="145" y="21"/>
                    <a:pt x="145" y="22"/>
                  </a:cubicBezTo>
                  <a:cubicBezTo>
                    <a:pt x="145" y="22"/>
                    <a:pt x="145" y="22"/>
                    <a:pt x="145" y="22"/>
                  </a:cubicBezTo>
                  <a:cubicBezTo>
                    <a:pt x="145" y="22"/>
                    <a:pt x="145" y="22"/>
                    <a:pt x="145" y="22"/>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5" y="24"/>
                    <a:pt x="146" y="24"/>
                    <a:pt x="146" y="25"/>
                  </a:cubicBezTo>
                  <a:cubicBezTo>
                    <a:pt x="146" y="25"/>
                    <a:pt x="146" y="25"/>
                    <a:pt x="146" y="25"/>
                  </a:cubicBezTo>
                  <a:cubicBezTo>
                    <a:pt x="146" y="26"/>
                    <a:pt x="145" y="26"/>
                    <a:pt x="145" y="27"/>
                  </a:cubicBezTo>
                  <a:cubicBezTo>
                    <a:pt x="145" y="35"/>
                    <a:pt x="142" y="40"/>
                    <a:pt x="138" y="43"/>
                  </a:cubicBezTo>
                  <a:cubicBezTo>
                    <a:pt x="138" y="43"/>
                    <a:pt x="138" y="43"/>
                    <a:pt x="138" y="43"/>
                  </a:cubicBezTo>
                  <a:cubicBezTo>
                    <a:pt x="136" y="45"/>
                    <a:pt x="135" y="46"/>
                    <a:pt x="133" y="46"/>
                  </a:cubicBezTo>
                  <a:cubicBezTo>
                    <a:pt x="133" y="46"/>
                    <a:pt x="133" y="46"/>
                    <a:pt x="133" y="46"/>
                  </a:cubicBezTo>
                  <a:cubicBezTo>
                    <a:pt x="132" y="47"/>
                    <a:pt x="130" y="48"/>
                    <a:pt x="128" y="48"/>
                  </a:cubicBezTo>
                  <a:cubicBezTo>
                    <a:pt x="128" y="48"/>
                    <a:pt x="128" y="48"/>
                    <a:pt x="128" y="48"/>
                  </a:cubicBezTo>
                  <a:cubicBezTo>
                    <a:pt x="128" y="49"/>
                    <a:pt x="127" y="49"/>
                    <a:pt x="127" y="49"/>
                  </a:cubicBezTo>
                  <a:cubicBezTo>
                    <a:pt x="127" y="49"/>
                    <a:pt x="127" y="49"/>
                    <a:pt x="127" y="49"/>
                  </a:cubicBezTo>
                  <a:cubicBezTo>
                    <a:pt x="125" y="49"/>
                    <a:pt x="124" y="50"/>
                    <a:pt x="123" y="50"/>
                  </a:cubicBezTo>
                  <a:cubicBezTo>
                    <a:pt x="123" y="50"/>
                    <a:pt x="123" y="50"/>
                    <a:pt x="123" y="50"/>
                  </a:cubicBezTo>
                  <a:cubicBezTo>
                    <a:pt x="123" y="50"/>
                    <a:pt x="122" y="50"/>
                    <a:pt x="121" y="50"/>
                  </a:cubicBezTo>
                  <a:cubicBezTo>
                    <a:pt x="121" y="50"/>
                    <a:pt x="121" y="50"/>
                    <a:pt x="121" y="50"/>
                  </a:cubicBezTo>
                  <a:cubicBezTo>
                    <a:pt x="121" y="50"/>
                    <a:pt x="120" y="50"/>
                    <a:pt x="120" y="50"/>
                  </a:cubicBezTo>
                  <a:cubicBezTo>
                    <a:pt x="120" y="50"/>
                    <a:pt x="120" y="50"/>
                    <a:pt x="120" y="50"/>
                  </a:cubicBezTo>
                  <a:cubicBezTo>
                    <a:pt x="119" y="50"/>
                    <a:pt x="119" y="50"/>
                    <a:pt x="118" y="50"/>
                  </a:cubicBezTo>
                  <a:cubicBezTo>
                    <a:pt x="118" y="50"/>
                    <a:pt x="118" y="50"/>
                    <a:pt x="118" y="50"/>
                  </a:cubicBezTo>
                  <a:cubicBezTo>
                    <a:pt x="117" y="50"/>
                    <a:pt x="117" y="50"/>
                    <a:pt x="117" y="50"/>
                  </a:cubicBezTo>
                  <a:cubicBezTo>
                    <a:pt x="116" y="50"/>
                    <a:pt x="116" y="50"/>
                    <a:pt x="116" y="50"/>
                  </a:cubicBezTo>
                  <a:cubicBezTo>
                    <a:pt x="116" y="50"/>
                    <a:pt x="115" y="51"/>
                    <a:pt x="115" y="51"/>
                  </a:cubicBezTo>
                  <a:cubicBezTo>
                    <a:pt x="115" y="51"/>
                    <a:pt x="115" y="51"/>
                    <a:pt x="115" y="51"/>
                  </a:cubicBezTo>
                  <a:cubicBezTo>
                    <a:pt x="114" y="51"/>
                    <a:pt x="114" y="51"/>
                    <a:pt x="113" y="51"/>
                  </a:cubicBezTo>
                  <a:cubicBezTo>
                    <a:pt x="68" y="51"/>
                    <a:pt x="68" y="51"/>
                    <a:pt x="68" y="51"/>
                  </a:cubicBezTo>
                  <a:cubicBezTo>
                    <a:pt x="35" y="51"/>
                    <a:pt x="35" y="51"/>
                    <a:pt x="35" y="51"/>
                  </a:cubicBezTo>
                  <a:cubicBezTo>
                    <a:pt x="29" y="51"/>
                    <a:pt x="0" y="49"/>
                    <a:pt x="0" y="25"/>
                  </a:cubicBezTo>
                  <a:moveTo>
                    <a:pt x="112" y="204"/>
                  </a:moveTo>
                  <a:cubicBezTo>
                    <a:pt x="68" y="204"/>
                    <a:pt x="68" y="204"/>
                    <a:pt x="68" y="204"/>
                  </a:cubicBezTo>
                  <a:cubicBezTo>
                    <a:pt x="34" y="204"/>
                    <a:pt x="34" y="204"/>
                    <a:pt x="34" y="204"/>
                  </a:cubicBezTo>
                  <a:cubicBezTo>
                    <a:pt x="2" y="204"/>
                    <a:pt x="0" y="223"/>
                    <a:pt x="0" y="229"/>
                  </a:cubicBezTo>
                  <a:cubicBezTo>
                    <a:pt x="0" y="253"/>
                    <a:pt x="29" y="255"/>
                    <a:pt x="35" y="255"/>
                  </a:cubicBezTo>
                  <a:cubicBezTo>
                    <a:pt x="68" y="255"/>
                    <a:pt x="68" y="255"/>
                    <a:pt x="68" y="255"/>
                  </a:cubicBezTo>
                  <a:cubicBezTo>
                    <a:pt x="113" y="255"/>
                    <a:pt x="113" y="255"/>
                    <a:pt x="113" y="255"/>
                  </a:cubicBezTo>
                  <a:cubicBezTo>
                    <a:pt x="125" y="255"/>
                    <a:pt x="146" y="251"/>
                    <a:pt x="146" y="229"/>
                  </a:cubicBezTo>
                  <a:cubicBezTo>
                    <a:pt x="146" y="223"/>
                    <a:pt x="143" y="204"/>
                    <a:pt x="112" y="204"/>
                  </a:cubicBezTo>
                  <a:moveTo>
                    <a:pt x="35" y="119"/>
                  </a:moveTo>
                  <a:cubicBezTo>
                    <a:pt x="68" y="119"/>
                    <a:pt x="68" y="119"/>
                    <a:pt x="68" y="119"/>
                  </a:cubicBezTo>
                  <a:cubicBezTo>
                    <a:pt x="112" y="119"/>
                    <a:pt x="112" y="119"/>
                    <a:pt x="112" y="119"/>
                  </a:cubicBezTo>
                  <a:cubicBezTo>
                    <a:pt x="113" y="119"/>
                    <a:pt x="113" y="119"/>
                    <a:pt x="113" y="119"/>
                  </a:cubicBezTo>
                  <a:cubicBezTo>
                    <a:pt x="125" y="119"/>
                    <a:pt x="146" y="115"/>
                    <a:pt x="146" y="93"/>
                  </a:cubicBezTo>
                  <a:cubicBezTo>
                    <a:pt x="146" y="87"/>
                    <a:pt x="143" y="68"/>
                    <a:pt x="112" y="68"/>
                  </a:cubicBezTo>
                  <a:cubicBezTo>
                    <a:pt x="68" y="68"/>
                    <a:pt x="68" y="68"/>
                    <a:pt x="68" y="68"/>
                  </a:cubicBezTo>
                  <a:cubicBezTo>
                    <a:pt x="34" y="68"/>
                    <a:pt x="34" y="68"/>
                    <a:pt x="34" y="68"/>
                  </a:cubicBezTo>
                  <a:cubicBezTo>
                    <a:pt x="2" y="68"/>
                    <a:pt x="0" y="87"/>
                    <a:pt x="0" y="93"/>
                  </a:cubicBezTo>
                  <a:cubicBezTo>
                    <a:pt x="0" y="117"/>
                    <a:pt x="29" y="119"/>
                    <a:pt x="35" y="119"/>
                  </a:cubicBezTo>
                  <a:moveTo>
                    <a:pt x="35" y="187"/>
                  </a:moveTo>
                  <a:cubicBezTo>
                    <a:pt x="68" y="187"/>
                    <a:pt x="68" y="187"/>
                    <a:pt x="68" y="187"/>
                  </a:cubicBezTo>
                  <a:cubicBezTo>
                    <a:pt x="113" y="187"/>
                    <a:pt x="113" y="187"/>
                    <a:pt x="113" y="187"/>
                  </a:cubicBezTo>
                  <a:cubicBezTo>
                    <a:pt x="125" y="187"/>
                    <a:pt x="146" y="183"/>
                    <a:pt x="146" y="161"/>
                  </a:cubicBezTo>
                  <a:cubicBezTo>
                    <a:pt x="146" y="155"/>
                    <a:pt x="143" y="136"/>
                    <a:pt x="112" y="136"/>
                  </a:cubicBezTo>
                  <a:cubicBezTo>
                    <a:pt x="68" y="136"/>
                    <a:pt x="68" y="136"/>
                    <a:pt x="68" y="136"/>
                  </a:cubicBezTo>
                  <a:cubicBezTo>
                    <a:pt x="35" y="136"/>
                    <a:pt x="35" y="136"/>
                    <a:pt x="35" y="136"/>
                  </a:cubicBezTo>
                  <a:cubicBezTo>
                    <a:pt x="34" y="136"/>
                    <a:pt x="34" y="136"/>
                    <a:pt x="34" y="136"/>
                  </a:cubicBezTo>
                  <a:cubicBezTo>
                    <a:pt x="2" y="136"/>
                    <a:pt x="0" y="155"/>
                    <a:pt x="0" y="161"/>
                  </a:cubicBezTo>
                  <a:cubicBezTo>
                    <a:pt x="0" y="185"/>
                    <a:pt x="29" y="187"/>
                    <a:pt x="35" y="187"/>
                  </a:cubicBezTo>
                  <a:moveTo>
                    <a:pt x="163" y="29"/>
                  </a:moveTo>
                  <a:cubicBezTo>
                    <a:pt x="163" y="30"/>
                    <a:pt x="163" y="30"/>
                    <a:pt x="163" y="30"/>
                  </a:cubicBezTo>
                  <a:cubicBezTo>
                    <a:pt x="163" y="31"/>
                    <a:pt x="162" y="31"/>
                    <a:pt x="162" y="32"/>
                  </a:cubicBezTo>
                  <a:cubicBezTo>
                    <a:pt x="162" y="32"/>
                    <a:pt x="162" y="33"/>
                    <a:pt x="162" y="33"/>
                  </a:cubicBezTo>
                  <a:cubicBezTo>
                    <a:pt x="162" y="34"/>
                    <a:pt x="162" y="34"/>
                    <a:pt x="162" y="35"/>
                  </a:cubicBezTo>
                  <a:cubicBezTo>
                    <a:pt x="162" y="35"/>
                    <a:pt x="162" y="35"/>
                    <a:pt x="162" y="35"/>
                  </a:cubicBezTo>
                  <a:cubicBezTo>
                    <a:pt x="162" y="36"/>
                    <a:pt x="162" y="37"/>
                    <a:pt x="161" y="37"/>
                  </a:cubicBezTo>
                  <a:cubicBezTo>
                    <a:pt x="161" y="37"/>
                    <a:pt x="161" y="37"/>
                    <a:pt x="161" y="38"/>
                  </a:cubicBezTo>
                  <a:cubicBezTo>
                    <a:pt x="161" y="38"/>
                    <a:pt x="161" y="39"/>
                    <a:pt x="161" y="40"/>
                  </a:cubicBezTo>
                  <a:cubicBezTo>
                    <a:pt x="161" y="40"/>
                    <a:pt x="161" y="40"/>
                    <a:pt x="161" y="40"/>
                  </a:cubicBezTo>
                  <a:cubicBezTo>
                    <a:pt x="160" y="40"/>
                    <a:pt x="160" y="41"/>
                    <a:pt x="160" y="42"/>
                  </a:cubicBezTo>
                  <a:cubicBezTo>
                    <a:pt x="160" y="42"/>
                    <a:pt x="160" y="42"/>
                    <a:pt x="160" y="42"/>
                  </a:cubicBezTo>
                  <a:cubicBezTo>
                    <a:pt x="160" y="42"/>
                    <a:pt x="159" y="43"/>
                    <a:pt x="159" y="43"/>
                  </a:cubicBezTo>
                  <a:cubicBezTo>
                    <a:pt x="156" y="50"/>
                    <a:pt x="152" y="55"/>
                    <a:pt x="145" y="59"/>
                  </a:cubicBezTo>
                  <a:cubicBezTo>
                    <a:pt x="156" y="67"/>
                    <a:pt x="163" y="79"/>
                    <a:pt x="163" y="93"/>
                  </a:cubicBezTo>
                  <a:cubicBezTo>
                    <a:pt x="163" y="108"/>
                    <a:pt x="156" y="120"/>
                    <a:pt x="145" y="127"/>
                  </a:cubicBezTo>
                  <a:cubicBezTo>
                    <a:pt x="156" y="135"/>
                    <a:pt x="163" y="147"/>
                    <a:pt x="163" y="161"/>
                  </a:cubicBezTo>
                  <a:cubicBezTo>
                    <a:pt x="163" y="176"/>
                    <a:pt x="156" y="188"/>
                    <a:pt x="145" y="195"/>
                  </a:cubicBezTo>
                  <a:cubicBezTo>
                    <a:pt x="156" y="203"/>
                    <a:pt x="163" y="215"/>
                    <a:pt x="163" y="229"/>
                  </a:cubicBezTo>
                  <a:cubicBezTo>
                    <a:pt x="163" y="239"/>
                    <a:pt x="160" y="248"/>
                    <a:pt x="155" y="255"/>
                  </a:cubicBezTo>
                  <a:cubicBezTo>
                    <a:pt x="180" y="255"/>
                    <a:pt x="180" y="255"/>
                    <a:pt x="180" y="255"/>
                  </a:cubicBezTo>
                  <a:cubicBezTo>
                    <a:pt x="180" y="212"/>
                    <a:pt x="180" y="212"/>
                    <a:pt x="180" y="212"/>
                  </a:cubicBezTo>
                  <a:cubicBezTo>
                    <a:pt x="180" y="171"/>
                    <a:pt x="211" y="140"/>
                    <a:pt x="256" y="136"/>
                  </a:cubicBezTo>
                  <a:cubicBezTo>
                    <a:pt x="258" y="136"/>
                    <a:pt x="259" y="136"/>
                    <a:pt x="260" y="136"/>
                  </a:cubicBezTo>
                  <a:cubicBezTo>
                    <a:pt x="262" y="136"/>
                    <a:pt x="263" y="136"/>
                    <a:pt x="265" y="136"/>
                  </a:cubicBezTo>
                  <a:cubicBezTo>
                    <a:pt x="265" y="153"/>
                    <a:pt x="265" y="153"/>
                    <a:pt x="265" y="153"/>
                  </a:cubicBezTo>
                  <a:cubicBezTo>
                    <a:pt x="246" y="153"/>
                    <a:pt x="229" y="159"/>
                    <a:pt x="216" y="169"/>
                  </a:cubicBezTo>
                  <a:cubicBezTo>
                    <a:pt x="204" y="180"/>
                    <a:pt x="197" y="195"/>
                    <a:pt x="197" y="212"/>
                  </a:cubicBezTo>
                  <a:cubicBezTo>
                    <a:pt x="197" y="314"/>
                    <a:pt x="197" y="314"/>
                    <a:pt x="197" y="314"/>
                  </a:cubicBezTo>
                  <a:cubicBezTo>
                    <a:pt x="197" y="356"/>
                    <a:pt x="215" y="377"/>
                    <a:pt x="256" y="382"/>
                  </a:cubicBezTo>
                  <a:cubicBezTo>
                    <a:pt x="256" y="314"/>
                    <a:pt x="256" y="314"/>
                    <a:pt x="256" y="314"/>
                  </a:cubicBezTo>
                  <a:cubicBezTo>
                    <a:pt x="256" y="294"/>
                    <a:pt x="259" y="282"/>
                    <a:pt x="276" y="266"/>
                  </a:cubicBezTo>
                  <a:cubicBezTo>
                    <a:pt x="287" y="255"/>
                    <a:pt x="287" y="255"/>
                    <a:pt x="287" y="255"/>
                  </a:cubicBezTo>
                  <a:cubicBezTo>
                    <a:pt x="289" y="253"/>
                    <a:pt x="289" y="253"/>
                    <a:pt x="289" y="253"/>
                  </a:cubicBezTo>
                  <a:cubicBezTo>
                    <a:pt x="327" y="215"/>
                    <a:pt x="327" y="215"/>
                    <a:pt x="327" y="215"/>
                  </a:cubicBezTo>
                  <a:cubicBezTo>
                    <a:pt x="352" y="189"/>
                    <a:pt x="367" y="166"/>
                    <a:pt x="367" y="127"/>
                  </a:cubicBezTo>
                  <a:cubicBezTo>
                    <a:pt x="367" y="90"/>
                    <a:pt x="352" y="58"/>
                    <a:pt x="325" y="34"/>
                  </a:cubicBezTo>
                  <a:cubicBezTo>
                    <a:pt x="298" y="12"/>
                    <a:pt x="262" y="0"/>
                    <a:pt x="222" y="0"/>
                  </a:cubicBezTo>
                  <a:cubicBezTo>
                    <a:pt x="154" y="0"/>
                    <a:pt x="154" y="0"/>
                    <a:pt x="154" y="0"/>
                  </a:cubicBezTo>
                  <a:cubicBezTo>
                    <a:pt x="154" y="0"/>
                    <a:pt x="154" y="0"/>
                    <a:pt x="154" y="0"/>
                  </a:cubicBezTo>
                  <a:cubicBezTo>
                    <a:pt x="155" y="0"/>
                    <a:pt x="155" y="1"/>
                    <a:pt x="155" y="1"/>
                  </a:cubicBezTo>
                  <a:cubicBezTo>
                    <a:pt x="155" y="1"/>
                    <a:pt x="155" y="1"/>
                    <a:pt x="155" y="1"/>
                  </a:cubicBezTo>
                  <a:cubicBezTo>
                    <a:pt x="156" y="2"/>
                    <a:pt x="157" y="4"/>
                    <a:pt x="158" y="5"/>
                  </a:cubicBezTo>
                  <a:cubicBezTo>
                    <a:pt x="158" y="5"/>
                    <a:pt x="158" y="5"/>
                    <a:pt x="158" y="5"/>
                  </a:cubicBezTo>
                  <a:cubicBezTo>
                    <a:pt x="158" y="6"/>
                    <a:pt x="159" y="6"/>
                    <a:pt x="159" y="6"/>
                  </a:cubicBezTo>
                  <a:cubicBezTo>
                    <a:pt x="159" y="7"/>
                    <a:pt x="159" y="7"/>
                    <a:pt x="159" y="7"/>
                  </a:cubicBezTo>
                  <a:cubicBezTo>
                    <a:pt x="159" y="7"/>
                    <a:pt x="159" y="8"/>
                    <a:pt x="159" y="8"/>
                  </a:cubicBezTo>
                  <a:cubicBezTo>
                    <a:pt x="160" y="8"/>
                    <a:pt x="160" y="8"/>
                    <a:pt x="160" y="8"/>
                  </a:cubicBezTo>
                  <a:cubicBezTo>
                    <a:pt x="160" y="9"/>
                    <a:pt x="160" y="10"/>
                    <a:pt x="161" y="11"/>
                  </a:cubicBezTo>
                  <a:cubicBezTo>
                    <a:pt x="161" y="11"/>
                    <a:pt x="161" y="11"/>
                    <a:pt x="161" y="11"/>
                  </a:cubicBezTo>
                  <a:cubicBezTo>
                    <a:pt x="161" y="12"/>
                    <a:pt x="161" y="12"/>
                    <a:pt x="161" y="12"/>
                  </a:cubicBezTo>
                  <a:cubicBezTo>
                    <a:pt x="161" y="13"/>
                    <a:pt x="161" y="13"/>
                    <a:pt x="161" y="13"/>
                  </a:cubicBezTo>
                  <a:cubicBezTo>
                    <a:pt x="161" y="14"/>
                    <a:pt x="161" y="14"/>
                    <a:pt x="162" y="14"/>
                  </a:cubicBezTo>
                  <a:cubicBezTo>
                    <a:pt x="162" y="15"/>
                    <a:pt x="162" y="15"/>
                    <a:pt x="162" y="15"/>
                  </a:cubicBezTo>
                  <a:cubicBezTo>
                    <a:pt x="162" y="16"/>
                    <a:pt x="162" y="16"/>
                    <a:pt x="162" y="16"/>
                  </a:cubicBezTo>
                  <a:cubicBezTo>
                    <a:pt x="162" y="17"/>
                    <a:pt x="162" y="17"/>
                    <a:pt x="162" y="18"/>
                  </a:cubicBezTo>
                  <a:cubicBezTo>
                    <a:pt x="162" y="18"/>
                    <a:pt x="162" y="18"/>
                    <a:pt x="162" y="19"/>
                  </a:cubicBezTo>
                  <a:cubicBezTo>
                    <a:pt x="163" y="19"/>
                    <a:pt x="163" y="20"/>
                    <a:pt x="163" y="20"/>
                  </a:cubicBezTo>
                  <a:cubicBezTo>
                    <a:pt x="163" y="20"/>
                    <a:pt x="163" y="21"/>
                    <a:pt x="163" y="21"/>
                  </a:cubicBezTo>
                  <a:cubicBezTo>
                    <a:pt x="163" y="21"/>
                    <a:pt x="163" y="22"/>
                    <a:pt x="163" y="22"/>
                  </a:cubicBezTo>
                  <a:cubicBezTo>
                    <a:pt x="163" y="23"/>
                    <a:pt x="163" y="23"/>
                    <a:pt x="163" y="23"/>
                  </a:cubicBezTo>
                  <a:cubicBezTo>
                    <a:pt x="163" y="24"/>
                    <a:pt x="163" y="24"/>
                    <a:pt x="163" y="25"/>
                  </a:cubicBezTo>
                  <a:cubicBezTo>
                    <a:pt x="163" y="26"/>
                    <a:pt x="163" y="27"/>
                    <a:pt x="163" y="28"/>
                  </a:cubicBezTo>
                  <a:cubicBezTo>
                    <a:pt x="163" y="28"/>
                    <a:pt x="163" y="29"/>
                    <a:pt x="163" y="2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3" name="Slide Number Placeholder 2"/>
          <p:cNvSpPr txBox="1">
            <a:spLocks/>
          </p:cNvSpPr>
          <p:nvPr/>
        </p:nvSpPr>
        <p:spPr>
          <a:xfrm>
            <a:off x="4316413" y="6326600"/>
            <a:ext cx="505467" cy="252000"/>
          </a:xfrm>
          <a:prstGeom prst="rect">
            <a:avLst/>
          </a:prstGeom>
        </p:spPr>
        <p:txBody>
          <a:bodyPr vert="horz" lIns="0" tIns="0" rIns="0" bIns="0" rtlCol="0" anchor="b">
            <a:noAutofit/>
          </a:bodyPr>
          <a:lstStyle>
            <a:defPPr>
              <a:defRPr lang="en-AU"/>
            </a:defPPr>
            <a:lvl1pPr algn="ctr" rtl="0" fontAlgn="base">
              <a:spcBef>
                <a:spcPct val="0"/>
              </a:spcBef>
              <a:spcAft>
                <a:spcPct val="0"/>
              </a:spcAft>
              <a:defRPr sz="750" b="0" kern="1200">
                <a:solidFill>
                  <a:srgbClr val="333333"/>
                </a:solidFill>
                <a:latin typeface="+mn-lt"/>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fld id="{9784CBA3-D598-4B1F-BAA3-EE14B5154290}" type="slidenum">
              <a:rPr lang="en-AU" smtClean="0"/>
              <a:pPr/>
              <a:t>6</a:t>
            </a:fld>
            <a:endParaRPr lang="en-AU" dirty="0"/>
          </a:p>
        </p:txBody>
      </p:sp>
    </p:spTree>
    <p:extLst>
      <p:ext uri="{BB962C8B-B14F-4D97-AF65-F5344CB8AC3E}">
        <p14:creationId xmlns:p14="http://schemas.microsoft.com/office/powerpoint/2010/main" val="278791797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Referendum about joining the EU </a:t>
            </a:r>
            <a:r>
              <a:rPr lang="en-US" dirty="0" smtClean="0"/>
              <a:t/>
            </a:r>
            <a:br>
              <a:rPr lang="en-US" dirty="0" smtClean="0"/>
            </a:br>
            <a:r>
              <a:rPr lang="en-US" dirty="0" smtClean="0"/>
              <a:t>Trend</a:t>
            </a:r>
            <a:endParaRPr lang="en-US"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7</a:t>
            </a:fld>
            <a:endParaRPr lang="en-AU" dirty="0"/>
          </a:p>
        </p:txBody>
      </p:sp>
      <p:sp>
        <p:nvSpPr>
          <p:cNvPr id="5" name="Text Placeholder 4"/>
          <p:cNvSpPr>
            <a:spLocks noGrp="1"/>
          </p:cNvSpPr>
          <p:nvPr>
            <p:ph type="body" sz="quarter" idx="15"/>
          </p:nvPr>
        </p:nvSpPr>
        <p:spPr/>
        <p:txBody>
          <a:bodyPr/>
          <a:lstStyle/>
          <a:p>
            <a:r>
              <a:rPr lang="en-US" dirty="0"/>
              <a:t>Mostly stabile </a:t>
            </a:r>
            <a:r>
              <a:rPr lang="en-US" dirty="0" smtClean="0"/>
              <a:t>trend. In February 2014, 53% of citizens would vote for Serbia’s  accession into the EU. The </a:t>
            </a:r>
            <a:r>
              <a:rPr lang="en-US" dirty="0"/>
              <a:t>number of non-voters significantly reduced (indifference is decreasing</a:t>
            </a:r>
            <a:r>
              <a:rPr lang="en-US" dirty="0" smtClean="0"/>
              <a:t>) in comparison with the previous wave in April 2013. </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161320834"/>
              </p:ext>
            </p:extLst>
          </p:nvPr>
        </p:nvGraphicFramePr>
        <p:xfrm>
          <a:off x="4629147" y="5400674"/>
          <a:ext cx="4219576" cy="396240"/>
        </p:xfrm>
        <a:graphic>
          <a:graphicData uri="http://schemas.openxmlformats.org/drawingml/2006/table">
            <a:tbl>
              <a:tblPr firstRow="1" bandRow="1">
                <a:tableStyleId>{5C22544A-7EE6-4342-B048-85BDC9FD1C3A}</a:tableStyleId>
              </a:tblPr>
              <a:tblGrid>
                <a:gridCol w="527447"/>
                <a:gridCol w="527447"/>
                <a:gridCol w="527447"/>
                <a:gridCol w="527447"/>
                <a:gridCol w="527447"/>
                <a:gridCol w="527447"/>
                <a:gridCol w="527447"/>
                <a:gridCol w="527447"/>
              </a:tblGrid>
              <a:tr h="169545">
                <a:tc>
                  <a:txBody>
                    <a:bodyPr/>
                    <a:lstStyle/>
                    <a:p>
                      <a:r>
                        <a:rPr lang="en-US" sz="700" b="1" dirty="0" smtClean="0">
                          <a:solidFill>
                            <a:schemeClr val="tx1"/>
                          </a:solidFill>
                        </a:rPr>
                        <a:t>Wave</a:t>
                      </a:r>
                      <a:endParaRPr lang="en-US" sz="700" b="1" dirty="0">
                        <a:solidFill>
                          <a:schemeClr val="tx1"/>
                        </a:solidFill>
                      </a:endParaRPr>
                    </a:p>
                  </a:txBody>
                  <a:tcPr>
                    <a:solidFill>
                      <a:schemeClr val="bg1">
                        <a:lumMod val="85000"/>
                      </a:schemeClr>
                    </a:solidFill>
                  </a:tcPr>
                </a:tc>
                <a:tc>
                  <a:txBody>
                    <a:bodyPr/>
                    <a:lstStyle/>
                    <a:p>
                      <a:pPr algn="ctr"/>
                      <a:r>
                        <a:rPr lang="en-US" sz="700" b="0" dirty="0" smtClean="0">
                          <a:solidFill>
                            <a:schemeClr val="tx1"/>
                          </a:solidFill>
                        </a:rPr>
                        <a:t>Jul.10</a:t>
                      </a:r>
                      <a:endParaRPr lang="en-US" sz="700" b="0" dirty="0">
                        <a:solidFill>
                          <a:schemeClr val="tx1"/>
                        </a:solidFill>
                      </a:endParaRPr>
                    </a:p>
                  </a:txBody>
                  <a:tcPr>
                    <a:solidFill>
                      <a:schemeClr val="bg1">
                        <a:lumMod val="85000"/>
                      </a:schemeClr>
                    </a:solidFill>
                  </a:tcPr>
                </a:tc>
                <a:tc>
                  <a:txBody>
                    <a:bodyPr/>
                    <a:lstStyle/>
                    <a:p>
                      <a:pPr algn="ctr"/>
                      <a:r>
                        <a:rPr lang="en-US" sz="700" b="0" dirty="0" smtClean="0">
                          <a:solidFill>
                            <a:schemeClr val="tx1"/>
                          </a:solidFill>
                        </a:rPr>
                        <a:t>Dec.10</a:t>
                      </a:r>
                      <a:endParaRPr lang="en-US" sz="700" b="0" dirty="0">
                        <a:solidFill>
                          <a:schemeClr val="tx1"/>
                        </a:solidFill>
                      </a:endParaRPr>
                    </a:p>
                  </a:txBody>
                  <a:tcPr>
                    <a:solidFill>
                      <a:schemeClr val="bg1">
                        <a:lumMod val="85000"/>
                      </a:schemeClr>
                    </a:solidFill>
                  </a:tcPr>
                </a:tc>
                <a:tc>
                  <a:txBody>
                    <a:bodyPr/>
                    <a:lstStyle/>
                    <a:p>
                      <a:pPr algn="ctr"/>
                      <a:r>
                        <a:rPr lang="en-US" sz="700" b="0" dirty="0" smtClean="0">
                          <a:solidFill>
                            <a:schemeClr val="tx1"/>
                          </a:solidFill>
                        </a:rPr>
                        <a:t>Nov.11</a:t>
                      </a:r>
                      <a:endParaRPr lang="en-US" sz="700" b="0" dirty="0">
                        <a:solidFill>
                          <a:schemeClr val="tx1"/>
                        </a:solidFill>
                      </a:endParaRPr>
                    </a:p>
                  </a:txBody>
                  <a:tcPr>
                    <a:solidFill>
                      <a:schemeClr val="bg1">
                        <a:lumMod val="85000"/>
                      </a:schemeClr>
                    </a:solidFill>
                  </a:tcPr>
                </a:tc>
                <a:tc>
                  <a:txBody>
                    <a:bodyPr/>
                    <a:lstStyle/>
                    <a:p>
                      <a:pPr algn="ctr"/>
                      <a:r>
                        <a:rPr lang="en-US" sz="700" b="0" dirty="0" smtClean="0">
                          <a:solidFill>
                            <a:schemeClr val="tx1"/>
                          </a:solidFill>
                        </a:rPr>
                        <a:t>Apr.12</a:t>
                      </a:r>
                      <a:endParaRPr lang="en-US" sz="700" b="0" dirty="0">
                        <a:solidFill>
                          <a:schemeClr val="tx1"/>
                        </a:solidFill>
                      </a:endParaRPr>
                    </a:p>
                  </a:txBody>
                  <a:tcPr>
                    <a:solidFill>
                      <a:schemeClr val="bg1">
                        <a:lumMod val="85000"/>
                      </a:schemeClr>
                    </a:solidFill>
                  </a:tcPr>
                </a:tc>
                <a:tc>
                  <a:txBody>
                    <a:bodyPr/>
                    <a:lstStyle/>
                    <a:p>
                      <a:pPr algn="ctr"/>
                      <a:r>
                        <a:rPr lang="en-US" sz="700" b="0" dirty="0" smtClean="0">
                          <a:solidFill>
                            <a:schemeClr val="tx1"/>
                          </a:solidFill>
                        </a:rPr>
                        <a:t>Oct.12</a:t>
                      </a:r>
                      <a:endParaRPr lang="en-US" sz="700" b="0" dirty="0">
                        <a:solidFill>
                          <a:schemeClr val="tx1"/>
                        </a:solidFill>
                      </a:endParaRPr>
                    </a:p>
                  </a:txBody>
                  <a:tcPr>
                    <a:solidFill>
                      <a:schemeClr val="bg1">
                        <a:lumMod val="85000"/>
                      </a:schemeClr>
                    </a:solidFill>
                  </a:tcPr>
                </a:tc>
                <a:tc>
                  <a:txBody>
                    <a:bodyPr/>
                    <a:lstStyle/>
                    <a:p>
                      <a:pPr algn="ctr"/>
                      <a:r>
                        <a:rPr lang="en-US" sz="700" b="0" dirty="0" smtClean="0">
                          <a:solidFill>
                            <a:schemeClr val="tx1"/>
                          </a:solidFill>
                        </a:rPr>
                        <a:t>Apr. 13</a:t>
                      </a:r>
                      <a:endParaRPr lang="en-US" sz="700" b="0" dirty="0">
                        <a:solidFill>
                          <a:schemeClr val="tx1"/>
                        </a:solidFill>
                      </a:endParaRPr>
                    </a:p>
                  </a:txBody>
                  <a:tcPr>
                    <a:solidFill>
                      <a:schemeClr val="bg1">
                        <a:lumMod val="85000"/>
                      </a:schemeClr>
                    </a:solidFill>
                  </a:tcPr>
                </a:tc>
                <a:tc>
                  <a:txBody>
                    <a:bodyPr/>
                    <a:lstStyle/>
                    <a:p>
                      <a:pPr algn="ctr"/>
                      <a:r>
                        <a:rPr lang="en-US" sz="700" b="0" dirty="0" smtClean="0">
                          <a:solidFill>
                            <a:schemeClr val="tx1"/>
                          </a:solidFill>
                        </a:rPr>
                        <a:t>Feb.14</a:t>
                      </a:r>
                      <a:endParaRPr lang="en-US" sz="700" b="0" dirty="0">
                        <a:solidFill>
                          <a:schemeClr val="tx1"/>
                        </a:solidFill>
                      </a:endParaRPr>
                    </a:p>
                  </a:txBody>
                  <a:tcPr>
                    <a:solidFill>
                      <a:schemeClr val="bg1">
                        <a:lumMod val="85000"/>
                      </a:schemeClr>
                    </a:solidFill>
                  </a:tcPr>
                </a:tc>
              </a:tr>
              <a:tr h="169545">
                <a:tc>
                  <a:txBody>
                    <a:bodyPr/>
                    <a:lstStyle/>
                    <a:p>
                      <a:r>
                        <a:rPr lang="en-US" sz="700" b="1" dirty="0" smtClean="0">
                          <a:solidFill>
                            <a:schemeClr val="tx1"/>
                          </a:solidFill>
                        </a:rPr>
                        <a:t>Base</a:t>
                      </a:r>
                      <a:endParaRPr lang="en-US" sz="700" b="1" dirty="0">
                        <a:solidFill>
                          <a:schemeClr val="tx1"/>
                        </a:solidFill>
                      </a:endParaRPr>
                    </a:p>
                  </a:txBody>
                  <a:tcPr>
                    <a:solidFill>
                      <a:schemeClr val="bg1">
                        <a:lumMod val="85000"/>
                      </a:schemeClr>
                    </a:solidFill>
                  </a:tcPr>
                </a:tc>
                <a:tc>
                  <a:txBody>
                    <a:bodyPr/>
                    <a:lstStyle/>
                    <a:p>
                      <a:pPr algn="ctr"/>
                      <a:r>
                        <a:rPr lang="en-US" sz="700" b="0" dirty="0" smtClean="0">
                          <a:solidFill>
                            <a:schemeClr val="tx1"/>
                          </a:solidFill>
                        </a:rPr>
                        <a:t>1205</a:t>
                      </a:r>
                      <a:endParaRPr lang="en-US" sz="700" b="0" dirty="0">
                        <a:solidFill>
                          <a:schemeClr val="tx1"/>
                        </a:solidFill>
                      </a:endParaRPr>
                    </a:p>
                  </a:txBody>
                  <a:tcPr>
                    <a:solidFill>
                      <a:schemeClr val="bg1">
                        <a:lumMod val="85000"/>
                      </a:schemeClr>
                    </a:solidFill>
                  </a:tcPr>
                </a:tc>
                <a:tc>
                  <a:txBody>
                    <a:bodyPr/>
                    <a:lstStyle/>
                    <a:p>
                      <a:pPr algn="ctr"/>
                      <a:r>
                        <a:rPr lang="en-US" sz="700" b="0" dirty="0" smtClean="0">
                          <a:solidFill>
                            <a:schemeClr val="tx1"/>
                          </a:solidFill>
                        </a:rPr>
                        <a:t>1206</a:t>
                      </a:r>
                      <a:endParaRPr lang="en-US" sz="700" b="0" dirty="0">
                        <a:solidFill>
                          <a:schemeClr val="tx1"/>
                        </a:solidFill>
                      </a:endParaRPr>
                    </a:p>
                  </a:txBody>
                  <a:tcPr>
                    <a:solidFill>
                      <a:schemeClr val="bg1">
                        <a:lumMod val="85000"/>
                      </a:schemeClr>
                    </a:solidFill>
                  </a:tcPr>
                </a:tc>
                <a:tc>
                  <a:txBody>
                    <a:bodyPr/>
                    <a:lstStyle/>
                    <a:p>
                      <a:pPr algn="ctr"/>
                      <a:r>
                        <a:rPr lang="en-US" sz="700" b="0" dirty="0" smtClean="0">
                          <a:solidFill>
                            <a:schemeClr val="tx1"/>
                          </a:solidFill>
                        </a:rPr>
                        <a:t>1211</a:t>
                      </a:r>
                      <a:endParaRPr lang="en-US" sz="700" b="0" dirty="0">
                        <a:solidFill>
                          <a:schemeClr val="tx1"/>
                        </a:solidFill>
                      </a:endParaRPr>
                    </a:p>
                  </a:txBody>
                  <a:tcPr>
                    <a:solidFill>
                      <a:schemeClr val="bg1">
                        <a:lumMod val="85000"/>
                      </a:schemeClr>
                    </a:solidFill>
                  </a:tcPr>
                </a:tc>
                <a:tc>
                  <a:txBody>
                    <a:bodyPr/>
                    <a:lstStyle/>
                    <a:p>
                      <a:pPr algn="ctr"/>
                      <a:r>
                        <a:rPr lang="en-US" sz="700" b="0" dirty="0" smtClean="0">
                          <a:solidFill>
                            <a:schemeClr val="tx1"/>
                          </a:solidFill>
                        </a:rPr>
                        <a:t>1214</a:t>
                      </a:r>
                      <a:endParaRPr lang="en-US" sz="700" b="0" dirty="0">
                        <a:solidFill>
                          <a:schemeClr val="tx1"/>
                        </a:solidFill>
                      </a:endParaRPr>
                    </a:p>
                  </a:txBody>
                  <a:tcPr>
                    <a:solidFill>
                      <a:schemeClr val="bg1">
                        <a:lumMod val="85000"/>
                      </a:schemeClr>
                    </a:solidFill>
                  </a:tcPr>
                </a:tc>
                <a:tc>
                  <a:txBody>
                    <a:bodyPr/>
                    <a:lstStyle/>
                    <a:p>
                      <a:pPr algn="ctr"/>
                      <a:r>
                        <a:rPr lang="en-US" sz="700" b="0" dirty="0" smtClean="0">
                          <a:solidFill>
                            <a:schemeClr val="tx1"/>
                          </a:solidFill>
                        </a:rPr>
                        <a:t>1208</a:t>
                      </a:r>
                      <a:endParaRPr lang="en-US" sz="700" b="0" dirty="0">
                        <a:solidFill>
                          <a:schemeClr val="tx1"/>
                        </a:solidFill>
                      </a:endParaRPr>
                    </a:p>
                  </a:txBody>
                  <a:tcPr>
                    <a:solidFill>
                      <a:schemeClr val="bg1">
                        <a:lumMod val="85000"/>
                      </a:schemeClr>
                    </a:solidFill>
                  </a:tcPr>
                </a:tc>
                <a:tc>
                  <a:txBody>
                    <a:bodyPr/>
                    <a:lstStyle/>
                    <a:p>
                      <a:pPr algn="ctr"/>
                      <a:r>
                        <a:rPr lang="en-US" sz="700" b="0" dirty="0" smtClean="0">
                          <a:solidFill>
                            <a:schemeClr val="tx1"/>
                          </a:solidFill>
                        </a:rPr>
                        <a:t>1234</a:t>
                      </a:r>
                      <a:endParaRPr lang="en-US" sz="700" b="0" dirty="0">
                        <a:solidFill>
                          <a:schemeClr val="tx1"/>
                        </a:solidFill>
                      </a:endParaRPr>
                    </a:p>
                  </a:txBody>
                  <a:tcPr>
                    <a:solidFill>
                      <a:schemeClr val="bg1">
                        <a:lumMod val="85000"/>
                      </a:schemeClr>
                    </a:solidFill>
                  </a:tcPr>
                </a:tc>
                <a:tc>
                  <a:txBody>
                    <a:bodyPr/>
                    <a:lstStyle/>
                    <a:p>
                      <a:pPr algn="ctr"/>
                      <a:r>
                        <a:rPr lang="en-US" sz="700" b="0" dirty="0" smtClean="0">
                          <a:solidFill>
                            <a:schemeClr val="tx1"/>
                          </a:solidFill>
                        </a:rPr>
                        <a:t>1239</a:t>
                      </a:r>
                      <a:endParaRPr lang="en-US" sz="700" b="0" dirty="0">
                        <a:solidFill>
                          <a:schemeClr val="tx1"/>
                        </a:solidFill>
                      </a:endParaRPr>
                    </a:p>
                  </a:txBody>
                  <a:tcPr>
                    <a:solidFill>
                      <a:schemeClr val="bg1">
                        <a:lumMod val="85000"/>
                      </a:schemeClr>
                    </a:solidFill>
                  </a:tcPr>
                </a:tc>
              </a:tr>
            </a:tbl>
          </a:graphicData>
        </a:graphic>
      </p:graphicFrame>
      <p:graphicFrame>
        <p:nvGraphicFramePr>
          <p:cNvPr id="10" name="Content Placeholder 5"/>
          <p:cNvGraphicFramePr>
            <a:graphicFrameLocks noGrp="1"/>
          </p:cNvGraphicFramePr>
          <p:nvPr>
            <p:ph sz="quarter" idx="11"/>
            <p:extLst>
              <p:ext uri="{D42A27DB-BD31-4B8C-83A1-F6EECF244321}">
                <p14:modId xmlns:p14="http://schemas.microsoft.com/office/powerpoint/2010/main" val="677763132"/>
              </p:ext>
            </p:extLst>
          </p:nvPr>
        </p:nvGraphicFramePr>
        <p:xfrm>
          <a:off x="285750" y="2095500"/>
          <a:ext cx="8277225" cy="3286996"/>
        </p:xfrm>
        <a:graphic>
          <a:graphicData uri="http://schemas.openxmlformats.org/drawingml/2006/chart">
            <c:chart xmlns:c="http://schemas.openxmlformats.org/drawingml/2006/chart" xmlns:r="http://schemas.openxmlformats.org/officeDocument/2006/relationships" r:id="rId2"/>
          </a:graphicData>
        </a:graphic>
      </p:graphicFrame>
      <p:sp>
        <p:nvSpPr>
          <p:cNvPr id="11" name="Down Arrow 10"/>
          <p:cNvSpPr/>
          <p:nvPr/>
        </p:nvSpPr>
        <p:spPr>
          <a:xfrm>
            <a:off x="8056948" y="4589463"/>
            <a:ext cx="126208" cy="20955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7553326" y="2381250"/>
            <a:ext cx="1434700" cy="609600"/>
          </a:xfrm>
          <a:prstGeom prst="rect">
            <a:avLst/>
          </a:prstGeom>
          <a:noFill/>
        </p:spPr>
        <p:txBody>
          <a:bodyPr wrap="square" rtlCol="0">
            <a:noAutofit/>
          </a:bodyPr>
          <a:lstStyle/>
          <a:p>
            <a:r>
              <a:rPr lang="en-US" sz="2400" dirty="0" smtClean="0">
                <a:solidFill>
                  <a:srgbClr val="145D04"/>
                </a:solidFill>
                <a:latin typeface="+mj-lt"/>
              </a:rPr>
              <a:t>53%</a:t>
            </a:r>
            <a:endParaRPr lang="sr-Latn-RS" sz="2400" dirty="0" smtClean="0">
              <a:solidFill>
                <a:srgbClr val="145D04"/>
              </a:solidFill>
              <a:latin typeface="+mj-lt"/>
            </a:endParaRPr>
          </a:p>
          <a:p>
            <a:pPr lvl="0"/>
            <a:r>
              <a:rPr lang="en-US" sz="1000" dirty="0" smtClean="0">
                <a:solidFill>
                  <a:srgbClr val="145D04"/>
                </a:solidFill>
                <a:latin typeface="Verdana"/>
              </a:rPr>
              <a:t>for the accession</a:t>
            </a:r>
            <a:endParaRPr lang="en-US" sz="800" dirty="0">
              <a:solidFill>
                <a:srgbClr val="145D04"/>
              </a:solidFill>
              <a:latin typeface="Verdana"/>
            </a:endParaRPr>
          </a:p>
          <a:p>
            <a:endParaRPr lang="sr-Latn-RS" sz="2400" dirty="0" smtClean="0">
              <a:solidFill>
                <a:srgbClr val="145D04"/>
              </a:solidFill>
              <a:latin typeface="+mj-lt"/>
            </a:endParaRPr>
          </a:p>
        </p:txBody>
      </p:sp>
    </p:spTree>
    <p:extLst>
      <p:ext uri="{BB962C8B-B14F-4D97-AF65-F5344CB8AC3E}">
        <p14:creationId xmlns:p14="http://schemas.microsoft.com/office/powerpoint/2010/main" val="2300589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Conditions for </a:t>
            </a:r>
            <a:r>
              <a:rPr lang="en-US" dirty="0" smtClean="0"/>
              <a:t>Serbia’s </a:t>
            </a:r>
            <a:r>
              <a:rPr lang="en-US" dirty="0"/>
              <a:t>accession into the EU</a:t>
            </a:r>
            <a:endParaRPr lang="en-US"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8</a:t>
            </a:fld>
            <a:endParaRPr lang="en-AU" dirty="0"/>
          </a:p>
        </p:txBody>
      </p:sp>
      <p:graphicFrame>
        <p:nvGraphicFramePr>
          <p:cNvPr id="6" name="Content Placeholder 5"/>
          <p:cNvGraphicFramePr>
            <a:graphicFrameLocks noGrp="1"/>
          </p:cNvGraphicFramePr>
          <p:nvPr>
            <p:ph sz="quarter" idx="11"/>
            <p:extLst>
              <p:ext uri="{D42A27DB-BD31-4B8C-83A1-F6EECF244321}">
                <p14:modId xmlns:p14="http://schemas.microsoft.com/office/powerpoint/2010/main" val="2576060352"/>
              </p:ext>
            </p:extLst>
          </p:nvPr>
        </p:nvGraphicFramePr>
        <p:xfrm>
          <a:off x="285750" y="2105025"/>
          <a:ext cx="8569325" cy="33337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15"/>
          </p:nvPr>
        </p:nvSpPr>
        <p:spPr/>
        <p:txBody>
          <a:bodyPr/>
          <a:lstStyle/>
          <a:p>
            <a:r>
              <a:rPr lang="en-US" dirty="0"/>
              <a:t>Recognition of Kosovo’s</a:t>
            </a:r>
            <a:r>
              <a:rPr lang="en-US" sz="1200" dirty="0"/>
              <a:t>*</a:t>
            </a:r>
            <a:r>
              <a:rPr lang="en-US" dirty="0"/>
              <a:t> independence is the most frequently mentioned condition, </a:t>
            </a:r>
            <a:r>
              <a:rPr lang="en-US" dirty="0" smtClean="0"/>
              <a:t>followed by overall reforms and fight against corruption and crime. </a:t>
            </a:r>
            <a:endParaRPr lang="en-US" dirty="0"/>
          </a:p>
        </p:txBody>
      </p:sp>
      <p:sp>
        <p:nvSpPr>
          <p:cNvPr id="4" name="Text Placeholder 3"/>
          <p:cNvSpPr>
            <a:spLocks noGrp="1"/>
          </p:cNvSpPr>
          <p:nvPr>
            <p:ph type="body" sz="quarter" idx="16"/>
          </p:nvPr>
        </p:nvSpPr>
        <p:spPr/>
        <p:txBody>
          <a:bodyPr/>
          <a:lstStyle/>
          <a:p>
            <a:r>
              <a:rPr lang="sr-Latn-RS" dirty="0" smtClean="0"/>
              <a:t>Note: "This </a:t>
            </a:r>
            <a:r>
              <a:rPr lang="en-US" dirty="0" smtClean="0"/>
              <a:t>designation </a:t>
            </a:r>
            <a:r>
              <a:rPr lang="en-US" dirty="0"/>
              <a:t>is without prejudice to positions on status, and is in line with UNSCR 1244 and the ICJ Opinion on the Kosovo Declaration of Independence."</a:t>
            </a:r>
            <a:endParaRPr lang="en-US" dirty="0"/>
          </a:p>
        </p:txBody>
      </p:sp>
      <p:sp>
        <p:nvSpPr>
          <p:cNvPr id="9" name="Freeform 26"/>
          <p:cNvSpPr>
            <a:spLocks/>
          </p:cNvSpPr>
          <p:nvPr/>
        </p:nvSpPr>
        <p:spPr bwMode="auto">
          <a:xfrm flipH="1">
            <a:off x="867568" y="2441358"/>
            <a:ext cx="433388" cy="250031"/>
          </a:xfrm>
          <a:custGeom>
            <a:avLst/>
            <a:gdLst>
              <a:gd name="T0" fmla="*/ 242 w 489"/>
              <a:gd name="T1" fmla="*/ 3 h 432"/>
              <a:gd name="T2" fmla="*/ 489 w 489"/>
              <a:gd name="T3" fmla="*/ 192 h 432"/>
              <a:gd name="T4" fmla="*/ 455 w 489"/>
              <a:gd name="T5" fmla="*/ 295 h 432"/>
              <a:gd name="T6" fmla="*/ 455 w 489"/>
              <a:gd name="T7" fmla="*/ 295 h 432"/>
              <a:gd name="T8" fmla="*/ 458 w 489"/>
              <a:gd name="T9" fmla="*/ 432 h 432"/>
              <a:gd name="T10" fmla="*/ 335 w 489"/>
              <a:gd name="T11" fmla="*/ 378 h 432"/>
              <a:gd name="T12" fmla="*/ 249 w 489"/>
              <a:gd name="T13" fmla="*/ 392 h 432"/>
              <a:gd name="T14" fmla="*/ 2 w 489"/>
              <a:gd name="T15" fmla="*/ 202 h 432"/>
              <a:gd name="T16" fmla="*/ 242 w 489"/>
              <a:gd name="T17" fmla="*/ 3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9"/>
              <a:gd name="T28" fmla="*/ 0 h 432"/>
              <a:gd name="T29" fmla="*/ 489 w 489"/>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9" h="432">
                <a:moveTo>
                  <a:pt x="242" y="3"/>
                </a:moveTo>
                <a:cubicBezTo>
                  <a:pt x="376" y="0"/>
                  <a:pt x="487" y="85"/>
                  <a:pt x="489" y="192"/>
                </a:cubicBezTo>
                <a:cubicBezTo>
                  <a:pt x="489" y="230"/>
                  <a:pt x="477" y="265"/>
                  <a:pt x="455" y="295"/>
                </a:cubicBezTo>
                <a:cubicBezTo>
                  <a:pt x="455" y="295"/>
                  <a:pt x="455" y="295"/>
                  <a:pt x="455" y="295"/>
                </a:cubicBezTo>
                <a:cubicBezTo>
                  <a:pt x="416" y="345"/>
                  <a:pt x="458" y="432"/>
                  <a:pt x="458" y="432"/>
                </a:cubicBezTo>
                <a:cubicBezTo>
                  <a:pt x="335" y="378"/>
                  <a:pt x="335" y="378"/>
                  <a:pt x="335" y="378"/>
                </a:cubicBezTo>
                <a:cubicBezTo>
                  <a:pt x="308" y="386"/>
                  <a:pt x="279" y="391"/>
                  <a:pt x="249" y="392"/>
                </a:cubicBezTo>
                <a:cubicBezTo>
                  <a:pt x="115" y="395"/>
                  <a:pt x="5" y="310"/>
                  <a:pt x="2" y="202"/>
                </a:cubicBezTo>
                <a:cubicBezTo>
                  <a:pt x="0" y="95"/>
                  <a:pt x="108" y="6"/>
                  <a:pt x="242" y="3"/>
                </a:cubicBezTo>
              </a:path>
            </a:pathLst>
          </a:custGeom>
          <a:solidFill>
            <a:srgbClr val="7A2280"/>
          </a:solidFill>
          <a:ln>
            <a:noFill/>
          </a:ln>
          <a:extLst/>
        </p:spPr>
        <p:txBody>
          <a:bodyPr/>
          <a:lstStyle/>
          <a:p>
            <a:endParaRPr lang="en-GB" dirty="0"/>
          </a:p>
        </p:txBody>
      </p:sp>
    </p:spTree>
    <p:extLst>
      <p:ext uri="{BB962C8B-B14F-4D97-AF65-F5344CB8AC3E}">
        <p14:creationId xmlns:p14="http://schemas.microsoft.com/office/powerpoint/2010/main" val="354510886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Support of Belgrade-Priština dialogue </a:t>
            </a:r>
            <a:r>
              <a:rPr lang="en-US" dirty="0" smtClean="0"/>
              <a:t/>
            </a:r>
            <a:br>
              <a:rPr lang="en-US" dirty="0" smtClean="0"/>
            </a:br>
            <a:r>
              <a:rPr lang="sr-Latn-RS" dirty="0" smtClean="0"/>
              <a:t>Trend</a:t>
            </a:r>
            <a:endParaRPr lang="en-US"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9</a:t>
            </a:fld>
            <a:endParaRPr lang="en-AU" dirty="0"/>
          </a:p>
        </p:txBody>
      </p:sp>
      <p:graphicFrame>
        <p:nvGraphicFramePr>
          <p:cNvPr id="6" name="Content Placeholder 5"/>
          <p:cNvGraphicFramePr>
            <a:graphicFrameLocks noGrp="1"/>
          </p:cNvGraphicFramePr>
          <p:nvPr>
            <p:ph sz="quarter" idx="11"/>
            <p:extLst>
              <p:ext uri="{D42A27DB-BD31-4B8C-83A1-F6EECF244321}">
                <p14:modId xmlns:p14="http://schemas.microsoft.com/office/powerpoint/2010/main" val="2759110109"/>
              </p:ext>
            </p:extLst>
          </p:nvPr>
        </p:nvGraphicFramePr>
        <p:xfrm>
          <a:off x="285750" y="2066306"/>
          <a:ext cx="8569325" cy="387253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quarter" idx="15"/>
          </p:nvPr>
        </p:nvSpPr>
        <p:spPr/>
        <p:txBody>
          <a:bodyPr/>
          <a:lstStyle/>
          <a:p>
            <a:r>
              <a:rPr lang="en-US" dirty="0" smtClean="0"/>
              <a:t>More than 50% of citizens support Belgrade – </a:t>
            </a:r>
            <a:r>
              <a:rPr lang="sr-Latn-RS" dirty="0" smtClean="0"/>
              <a:t>Pri</a:t>
            </a:r>
            <a:r>
              <a:rPr lang="sr-Latn-RS" dirty="0" smtClean="0"/>
              <a:t>ština dialogue. Still, the number of supporters decreased compared to April 2013,</a:t>
            </a:r>
            <a:r>
              <a:rPr lang="en-US" dirty="0" smtClean="0"/>
              <a:t> </a:t>
            </a:r>
            <a:r>
              <a:rPr lang="en-US" dirty="0"/>
              <a:t>while the </a:t>
            </a:r>
            <a:r>
              <a:rPr lang="en-US" dirty="0" smtClean="0"/>
              <a:t>number </a:t>
            </a:r>
            <a:r>
              <a:rPr lang="en-US" dirty="0"/>
              <a:t>of undecided is significantly rising – indicating more indifference and less involvement.</a:t>
            </a:r>
            <a:r>
              <a:rPr lang="sr-Latn-RS" dirty="0" smtClean="0"/>
              <a:t> </a:t>
            </a:r>
            <a:endParaRPr lang="sr-Latn-RS" dirty="0" smtClean="0"/>
          </a:p>
        </p:txBody>
      </p:sp>
      <p:sp>
        <p:nvSpPr>
          <p:cNvPr id="7" name="Down Arrow 6"/>
          <p:cNvSpPr/>
          <p:nvPr/>
        </p:nvSpPr>
        <p:spPr>
          <a:xfrm>
            <a:off x="7590721" y="3443284"/>
            <a:ext cx="152751" cy="176213"/>
          </a:xfrm>
          <a:prstGeom prst="downArrow">
            <a:avLst/>
          </a:prstGeom>
          <a:solidFill>
            <a:srgbClr val="79D738"/>
          </a:solidFill>
          <a:ln>
            <a:solidFill>
              <a:srgbClr val="79D7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Up Arrow 7"/>
          <p:cNvSpPr/>
          <p:nvPr/>
        </p:nvSpPr>
        <p:spPr>
          <a:xfrm>
            <a:off x="7571318" y="4372532"/>
            <a:ext cx="133701" cy="172563"/>
          </a:xfrm>
          <a:prstGeom prs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4032051357"/>
              </p:ext>
            </p:extLst>
          </p:nvPr>
        </p:nvGraphicFramePr>
        <p:xfrm>
          <a:off x="5734049" y="5467349"/>
          <a:ext cx="3171828" cy="396240"/>
        </p:xfrm>
        <a:graphic>
          <a:graphicData uri="http://schemas.openxmlformats.org/drawingml/2006/table">
            <a:tbl>
              <a:tblPr firstRow="1" bandRow="1">
                <a:tableStyleId>{5C22544A-7EE6-4342-B048-85BDC9FD1C3A}</a:tableStyleId>
              </a:tblPr>
              <a:tblGrid>
                <a:gridCol w="528638"/>
                <a:gridCol w="528638"/>
                <a:gridCol w="528638"/>
                <a:gridCol w="528638"/>
                <a:gridCol w="528638"/>
                <a:gridCol w="528638"/>
              </a:tblGrid>
              <a:tr h="169545">
                <a:tc>
                  <a:txBody>
                    <a:bodyPr/>
                    <a:lstStyle/>
                    <a:p>
                      <a:r>
                        <a:rPr lang="sr-Latn-RS" sz="700" b="1" dirty="0" smtClean="0">
                          <a:solidFill>
                            <a:schemeClr val="tx1"/>
                          </a:solidFill>
                        </a:rPr>
                        <a:t>Wave</a:t>
                      </a:r>
                      <a:endParaRPr lang="en-US" sz="700" b="1" dirty="0">
                        <a:solidFill>
                          <a:schemeClr val="tx1"/>
                        </a:solidFill>
                      </a:endParaRPr>
                    </a:p>
                  </a:txBody>
                  <a:tcPr>
                    <a:solidFill>
                      <a:schemeClr val="bg1">
                        <a:lumMod val="85000"/>
                      </a:schemeClr>
                    </a:solidFill>
                  </a:tcPr>
                </a:tc>
                <a:tc>
                  <a:txBody>
                    <a:bodyPr/>
                    <a:lstStyle/>
                    <a:p>
                      <a:pPr algn="ctr"/>
                      <a:r>
                        <a:rPr lang="en-US" sz="700" b="0" dirty="0" smtClean="0">
                          <a:solidFill>
                            <a:schemeClr val="tx1"/>
                          </a:solidFill>
                        </a:rPr>
                        <a:t>Nov.11</a:t>
                      </a:r>
                      <a:endParaRPr lang="en-US" sz="700" b="0" dirty="0">
                        <a:solidFill>
                          <a:schemeClr val="tx1"/>
                        </a:solidFill>
                      </a:endParaRPr>
                    </a:p>
                  </a:txBody>
                  <a:tcPr>
                    <a:solidFill>
                      <a:schemeClr val="bg1">
                        <a:lumMod val="85000"/>
                      </a:schemeClr>
                    </a:solidFill>
                  </a:tcPr>
                </a:tc>
                <a:tc>
                  <a:txBody>
                    <a:bodyPr/>
                    <a:lstStyle/>
                    <a:p>
                      <a:pPr algn="ctr"/>
                      <a:r>
                        <a:rPr lang="en-US" sz="700" b="0" dirty="0" smtClean="0">
                          <a:solidFill>
                            <a:schemeClr val="tx1"/>
                          </a:solidFill>
                        </a:rPr>
                        <a:t>Apr.12</a:t>
                      </a:r>
                      <a:endParaRPr lang="en-US" sz="700" b="0" dirty="0">
                        <a:solidFill>
                          <a:schemeClr val="tx1"/>
                        </a:solidFill>
                      </a:endParaRPr>
                    </a:p>
                  </a:txBody>
                  <a:tcPr>
                    <a:solidFill>
                      <a:schemeClr val="bg1">
                        <a:lumMod val="85000"/>
                      </a:schemeClr>
                    </a:solidFill>
                  </a:tcPr>
                </a:tc>
                <a:tc>
                  <a:txBody>
                    <a:bodyPr/>
                    <a:lstStyle/>
                    <a:p>
                      <a:pPr algn="ctr"/>
                      <a:r>
                        <a:rPr lang="en-US" sz="700" b="0" dirty="0" smtClean="0">
                          <a:solidFill>
                            <a:schemeClr val="tx1"/>
                          </a:solidFill>
                        </a:rPr>
                        <a:t>O</a:t>
                      </a:r>
                      <a:r>
                        <a:rPr lang="sr-Latn-RS" sz="700" b="0" dirty="0" smtClean="0">
                          <a:solidFill>
                            <a:schemeClr val="tx1"/>
                          </a:solidFill>
                        </a:rPr>
                        <a:t>k</a:t>
                      </a:r>
                      <a:r>
                        <a:rPr lang="en-US" sz="700" b="0" dirty="0" smtClean="0">
                          <a:solidFill>
                            <a:schemeClr val="tx1"/>
                          </a:solidFill>
                        </a:rPr>
                        <a:t>t.12</a:t>
                      </a:r>
                      <a:endParaRPr lang="en-US" sz="700" b="0" dirty="0">
                        <a:solidFill>
                          <a:schemeClr val="tx1"/>
                        </a:solidFill>
                      </a:endParaRPr>
                    </a:p>
                  </a:txBody>
                  <a:tcPr>
                    <a:solidFill>
                      <a:schemeClr val="bg1">
                        <a:lumMod val="85000"/>
                      </a:schemeClr>
                    </a:solidFill>
                  </a:tcPr>
                </a:tc>
                <a:tc>
                  <a:txBody>
                    <a:bodyPr/>
                    <a:lstStyle/>
                    <a:p>
                      <a:pPr algn="ctr"/>
                      <a:r>
                        <a:rPr lang="en-US" sz="700" b="0" dirty="0" smtClean="0">
                          <a:solidFill>
                            <a:schemeClr val="tx1"/>
                          </a:solidFill>
                        </a:rPr>
                        <a:t>Apr. 13</a:t>
                      </a:r>
                      <a:endParaRPr lang="en-US" sz="700" b="0" dirty="0">
                        <a:solidFill>
                          <a:schemeClr val="tx1"/>
                        </a:solidFill>
                      </a:endParaRPr>
                    </a:p>
                  </a:txBody>
                  <a:tcPr>
                    <a:solidFill>
                      <a:schemeClr val="bg1">
                        <a:lumMod val="85000"/>
                      </a:schemeClr>
                    </a:solidFill>
                  </a:tcPr>
                </a:tc>
                <a:tc>
                  <a:txBody>
                    <a:bodyPr/>
                    <a:lstStyle/>
                    <a:p>
                      <a:pPr algn="ctr"/>
                      <a:r>
                        <a:rPr lang="en-US" sz="700" b="0" dirty="0" smtClean="0">
                          <a:solidFill>
                            <a:schemeClr val="tx1"/>
                          </a:solidFill>
                        </a:rPr>
                        <a:t>Feb.14</a:t>
                      </a:r>
                      <a:endParaRPr lang="en-US" sz="700" b="0" dirty="0">
                        <a:solidFill>
                          <a:schemeClr val="tx1"/>
                        </a:solidFill>
                      </a:endParaRPr>
                    </a:p>
                  </a:txBody>
                  <a:tcPr>
                    <a:solidFill>
                      <a:schemeClr val="bg1">
                        <a:lumMod val="85000"/>
                      </a:schemeClr>
                    </a:solidFill>
                  </a:tcPr>
                </a:tc>
              </a:tr>
              <a:tr h="169545">
                <a:tc>
                  <a:txBody>
                    <a:bodyPr/>
                    <a:lstStyle/>
                    <a:p>
                      <a:r>
                        <a:rPr lang="sr-Latn-RS" sz="700" b="1" dirty="0" smtClean="0">
                          <a:solidFill>
                            <a:schemeClr val="tx1"/>
                          </a:solidFill>
                        </a:rPr>
                        <a:t>Base</a:t>
                      </a:r>
                      <a:endParaRPr lang="en-US" sz="700" b="1" dirty="0">
                        <a:solidFill>
                          <a:schemeClr val="tx1"/>
                        </a:solidFill>
                      </a:endParaRPr>
                    </a:p>
                  </a:txBody>
                  <a:tcPr>
                    <a:solidFill>
                      <a:schemeClr val="bg1">
                        <a:lumMod val="85000"/>
                      </a:schemeClr>
                    </a:solidFill>
                  </a:tcPr>
                </a:tc>
                <a:tc>
                  <a:txBody>
                    <a:bodyPr/>
                    <a:lstStyle/>
                    <a:p>
                      <a:pPr algn="ctr"/>
                      <a:r>
                        <a:rPr lang="en-US" sz="700" b="0" dirty="0" smtClean="0">
                          <a:solidFill>
                            <a:schemeClr val="tx1"/>
                          </a:solidFill>
                        </a:rPr>
                        <a:t>1211</a:t>
                      </a:r>
                      <a:endParaRPr lang="en-US" sz="700" b="0" dirty="0">
                        <a:solidFill>
                          <a:schemeClr val="tx1"/>
                        </a:solidFill>
                      </a:endParaRPr>
                    </a:p>
                  </a:txBody>
                  <a:tcPr>
                    <a:solidFill>
                      <a:schemeClr val="bg1">
                        <a:lumMod val="85000"/>
                      </a:schemeClr>
                    </a:solidFill>
                  </a:tcPr>
                </a:tc>
                <a:tc>
                  <a:txBody>
                    <a:bodyPr/>
                    <a:lstStyle/>
                    <a:p>
                      <a:pPr algn="ctr"/>
                      <a:r>
                        <a:rPr lang="en-US" sz="700" b="0" dirty="0" smtClean="0">
                          <a:solidFill>
                            <a:schemeClr val="tx1"/>
                          </a:solidFill>
                        </a:rPr>
                        <a:t>1214</a:t>
                      </a:r>
                      <a:endParaRPr lang="en-US" sz="700" b="0" dirty="0">
                        <a:solidFill>
                          <a:schemeClr val="tx1"/>
                        </a:solidFill>
                      </a:endParaRPr>
                    </a:p>
                  </a:txBody>
                  <a:tcPr>
                    <a:solidFill>
                      <a:schemeClr val="bg1">
                        <a:lumMod val="85000"/>
                      </a:schemeClr>
                    </a:solidFill>
                  </a:tcPr>
                </a:tc>
                <a:tc>
                  <a:txBody>
                    <a:bodyPr/>
                    <a:lstStyle/>
                    <a:p>
                      <a:pPr algn="ctr"/>
                      <a:r>
                        <a:rPr lang="en-US" sz="700" b="0" dirty="0" smtClean="0">
                          <a:solidFill>
                            <a:schemeClr val="tx1"/>
                          </a:solidFill>
                        </a:rPr>
                        <a:t>1208</a:t>
                      </a:r>
                      <a:endParaRPr lang="en-US" sz="700" b="0" dirty="0">
                        <a:solidFill>
                          <a:schemeClr val="tx1"/>
                        </a:solidFill>
                      </a:endParaRPr>
                    </a:p>
                  </a:txBody>
                  <a:tcPr>
                    <a:solidFill>
                      <a:schemeClr val="bg1">
                        <a:lumMod val="85000"/>
                      </a:schemeClr>
                    </a:solidFill>
                  </a:tcPr>
                </a:tc>
                <a:tc>
                  <a:txBody>
                    <a:bodyPr/>
                    <a:lstStyle/>
                    <a:p>
                      <a:pPr algn="ctr"/>
                      <a:r>
                        <a:rPr lang="en-US" sz="700" b="0" dirty="0" smtClean="0">
                          <a:solidFill>
                            <a:schemeClr val="tx1"/>
                          </a:solidFill>
                        </a:rPr>
                        <a:t>1234</a:t>
                      </a:r>
                      <a:endParaRPr lang="en-US" sz="700" b="0" dirty="0">
                        <a:solidFill>
                          <a:schemeClr val="tx1"/>
                        </a:solidFill>
                      </a:endParaRPr>
                    </a:p>
                  </a:txBody>
                  <a:tcPr>
                    <a:solidFill>
                      <a:schemeClr val="bg1">
                        <a:lumMod val="85000"/>
                      </a:schemeClr>
                    </a:solidFill>
                  </a:tcPr>
                </a:tc>
                <a:tc>
                  <a:txBody>
                    <a:bodyPr/>
                    <a:lstStyle/>
                    <a:p>
                      <a:pPr algn="ctr"/>
                      <a:r>
                        <a:rPr lang="en-US" sz="700" b="0" dirty="0" smtClean="0">
                          <a:solidFill>
                            <a:schemeClr val="tx1"/>
                          </a:solidFill>
                        </a:rPr>
                        <a:t>1239</a:t>
                      </a:r>
                      <a:endParaRPr lang="en-US" sz="700" b="0" dirty="0">
                        <a:solidFill>
                          <a:schemeClr val="tx1"/>
                        </a:solidFill>
                      </a:endParaRPr>
                    </a:p>
                  </a:txBody>
                  <a:tcPr>
                    <a:solidFill>
                      <a:schemeClr val="bg1">
                        <a:lumMod val="85000"/>
                      </a:schemeClr>
                    </a:solidFill>
                  </a:tcPr>
                </a:tc>
              </a:tr>
            </a:tbl>
          </a:graphicData>
        </a:graphic>
      </p:graphicFrame>
    </p:spTree>
    <p:extLst>
      <p:ext uri="{BB962C8B-B14F-4D97-AF65-F5344CB8AC3E}">
        <p14:creationId xmlns:p14="http://schemas.microsoft.com/office/powerpoint/2010/main" val="39036970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CKSLIDES" val="4001"/>
  <p:tag name="DESIGN" val="GREYBOX"/>
</p:tagLst>
</file>

<file path=ppt/tags/tag10.xml><?xml version="1.0" encoding="utf-8"?>
<p:tagLst xmlns:a="http://schemas.openxmlformats.org/drawingml/2006/main" xmlns:r="http://schemas.openxmlformats.org/officeDocument/2006/relationships" xmlns:p="http://schemas.openxmlformats.org/presentationml/2006/main">
  <p:tag name="SHP" val="DOCUMENTDATA"/>
  <p:tag name="DOCUMENTDATA" val="TITLE"/>
</p:tagLst>
</file>

<file path=ppt/tags/tag11.xml><?xml version="1.0" encoding="utf-8"?>
<p:tagLst xmlns:a="http://schemas.openxmlformats.org/drawingml/2006/main" xmlns:r="http://schemas.openxmlformats.org/officeDocument/2006/relationships" xmlns:p="http://schemas.openxmlformats.org/presentationml/2006/main">
  <p:tag name="SHP" val="DOCUMENTDATA"/>
  <p:tag name="DOCUMENTDATA" val="TITLE"/>
</p:tagLst>
</file>

<file path=ppt/tags/tag12.xml><?xml version="1.0" encoding="utf-8"?>
<p:tagLst xmlns:a="http://schemas.openxmlformats.org/drawingml/2006/main" xmlns:r="http://schemas.openxmlformats.org/officeDocument/2006/relationships" xmlns:p="http://schemas.openxmlformats.org/presentationml/2006/main">
  <p:tag name="FOOTER" val="DATE"/>
</p:tagLst>
</file>

<file path=ppt/tags/tag13.xml><?xml version="1.0" encoding="utf-8"?>
<p:tagLst xmlns:a="http://schemas.openxmlformats.org/drawingml/2006/main" xmlns:r="http://schemas.openxmlformats.org/officeDocument/2006/relationships" xmlns:p="http://schemas.openxmlformats.org/presentationml/2006/main">
  <p:tag name="FOOTER" val="LINE"/>
</p:tagLst>
</file>

<file path=ppt/tags/tag14.xml><?xml version="1.0" encoding="utf-8"?>
<p:tagLst xmlns:a="http://schemas.openxmlformats.org/drawingml/2006/main" xmlns:r="http://schemas.openxmlformats.org/officeDocument/2006/relationships" xmlns:p="http://schemas.openxmlformats.org/presentationml/2006/main">
  <p:tag name="SHP" val="DOCUMENTDATA"/>
  <p:tag name="DOCUMENTDATA" val="TITLE"/>
</p:tagLst>
</file>

<file path=ppt/tags/tag15.xml><?xml version="1.0" encoding="utf-8"?>
<p:tagLst xmlns:a="http://schemas.openxmlformats.org/drawingml/2006/main" xmlns:r="http://schemas.openxmlformats.org/officeDocument/2006/relationships" xmlns:p="http://schemas.openxmlformats.org/presentationml/2006/main">
  <p:tag name="SHP" val="DOCUMENTDATA"/>
  <p:tag name="DOCUMENTDATA" val="TITLE"/>
</p:tagLst>
</file>

<file path=ppt/tags/tag16.xml><?xml version="1.0" encoding="utf-8"?>
<p:tagLst xmlns:a="http://schemas.openxmlformats.org/drawingml/2006/main" xmlns:r="http://schemas.openxmlformats.org/officeDocument/2006/relationships" xmlns:p="http://schemas.openxmlformats.org/presentationml/2006/main">
  <p:tag name="SHP" val="DOCUMENTDATA"/>
  <p:tag name="DOCUMENTDATA" val="TITLE"/>
</p:tagLst>
</file>

<file path=ppt/tags/tag17.xml><?xml version="1.0" encoding="utf-8"?>
<p:tagLst xmlns:a="http://schemas.openxmlformats.org/drawingml/2006/main" xmlns:r="http://schemas.openxmlformats.org/officeDocument/2006/relationships" xmlns:p="http://schemas.openxmlformats.org/presentationml/2006/main">
  <p:tag name="FOOTER" val="DATE"/>
</p:tagLst>
</file>

<file path=ppt/tags/tag18.xml><?xml version="1.0" encoding="utf-8"?>
<p:tagLst xmlns:a="http://schemas.openxmlformats.org/drawingml/2006/main" xmlns:r="http://schemas.openxmlformats.org/officeDocument/2006/relationships" xmlns:p="http://schemas.openxmlformats.org/presentationml/2006/main">
  <p:tag name="SHP" val="GREYBOX"/>
</p:tagLst>
</file>

<file path=ppt/tags/tag19.xml><?xml version="1.0" encoding="utf-8"?>
<p:tagLst xmlns:a="http://schemas.openxmlformats.org/drawingml/2006/main" xmlns:r="http://schemas.openxmlformats.org/officeDocument/2006/relationships" xmlns:p="http://schemas.openxmlformats.org/presentationml/2006/main">
  <p:tag name="FOOTER" val="LINE"/>
</p:tagLst>
</file>

<file path=ppt/tags/tag2.xml><?xml version="1.0" encoding="utf-8"?>
<p:tagLst xmlns:a="http://schemas.openxmlformats.org/drawingml/2006/main" xmlns:r="http://schemas.openxmlformats.org/officeDocument/2006/relationships" xmlns:p="http://schemas.openxmlformats.org/presentationml/2006/main">
  <p:tag name="FOOTER" val="DATE"/>
</p:tagLst>
</file>

<file path=ppt/tags/tag20.xml><?xml version="1.0" encoding="utf-8"?>
<p:tagLst xmlns:a="http://schemas.openxmlformats.org/drawingml/2006/main" xmlns:r="http://schemas.openxmlformats.org/officeDocument/2006/relationships" xmlns:p="http://schemas.openxmlformats.org/presentationml/2006/main">
  <p:tag name="SHP" val="DOCUMENTDATA"/>
  <p:tag name="DOCUMENTDATA" val="TITLE"/>
</p:tagLst>
</file>

<file path=ppt/tags/tag21.xml><?xml version="1.0" encoding="utf-8"?>
<p:tagLst xmlns:a="http://schemas.openxmlformats.org/drawingml/2006/main" xmlns:r="http://schemas.openxmlformats.org/officeDocument/2006/relationships" xmlns:p="http://schemas.openxmlformats.org/presentationml/2006/main">
  <p:tag name="SHP" val="DOCUMENTDATA"/>
  <p:tag name="DOCUMENTDATA" val="TITLE"/>
</p:tagLst>
</file>

<file path=ppt/tags/tag22.xml><?xml version="1.0" encoding="utf-8"?>
<p:tagLst xmlns:a="http://schemas.openxmlformats.org/drawingml/2006/main" xmlns:r="http://schemas.openxmlformats.org/officeDocument/2006/relationships" xmlns:p="http://schemas.openxmlformats.org/presentationml/2006/main">
  <p:tag name="SHP" val="DOCUMENTDATA"/>
  <p:tag name="DOCUMENTDATA" val="TITLE"/>
</p:tagLst>
</file>

<file path=ppt/tags/tag23.xml><?xml version="1.0" encoding="utf-8"?>
<p:tagLst xmlns:a="http://schemas.openxmlformats.org/drawingml/2006/main" xmlns:r="http://schemas.openxmlformats.org/officeDocument/2006/relationships" xmlns:p="http://schemas.openxmlformats.org/presentationml/2006/main">
  <p:tag name="FOOTER" val="DATE"/>
</p:tagLst>
</file>

<file path=ppt/tags/tag24.xml><?xml version="1.0" encoding="utf-8"?>
<p:tagLst xmlns:a="http://schemas.openxmlformats.org/drawingml/2006/main" xmlns:r="http://schemas.openxmlformats.org/officeDocument/2006/relationships" xmlns:p="http://schemas.openxmlformats.org/presentationml/2006/main">
  <p:tag name="FOOTER" val="LINE"/>
</p:tagLst>
</file>

<file path=ppt/tags/tag25.xml><?xml version="1.0" encoding="utf-8"?>
<p:tagLst xmlns:a="http://schemas.openxmlformats.org/drawingml/2006/main" xmlns:r="http://schemas.openxmlformats.org/officeDocument/2006/relationships" xmlns:p="http://schemas.openxmlformats.org/presentationml/2006/main">
  <p:tag name="SHP" val="DOCUMENTDATA"/>
  <p:tag name="DOCUMENTDATA" val="TITLE"/>
</p:tagLst>
</file>

<file path=ppt/tags/tag26.xml><?xml version="1.0" encoding="utf-8"?>
<p:tagLst xmlns:a="http://schemas.openxmlformats.org/drawingml/2006/main" xmlns:r="http://schemas.openxmlformats.org/officeDocument/2006/relationships" xmlns:p="http://schemas.openxmlformats.org/presentationml/2006/main">
  <p:tag name="SHP" val="DOCUMENTDATA"/>
  <p:tag name="DOCUMENTDATA" val="TITLE"/>
</p:tagLst>
</file>

<file path=ppt/tags/tag27.xml><?xml version="1.0" encoding="utf-8"?>
<p:tagLst xmlns:a="http://schemas.openxmlformats.org/drawingml/2006/main" xmlns:r="http://schemas.openxmlformats.org/officeDocument/2006/relationships" xmlns:p="http://schemas.openxmlformats.org/presentationml/2006/main">
  <p:tag name="SHP" val="DOCUMENTDATA"/>
  <p:tag name="DOCUMENTDATA" val="TITLE"/>
</p:tagLst>
</file>

<file path=ppt/tags/tag28.xml><?xml version="1.0" encoding="utf-8"?>
<p:tagLst xmlns:a="http://schemas.openxmlformats.org/drawingml/2006/main" xmlns:r="http://schemas.openxmlformats.org/officeDocument/2006/relationships" xmlns:p="http://schemas.openxmlformats.org/presentationml/2006/main">
  <p:tag name="FOOTER" val="DATE"/>
</p:tagLst>
</file>

<file path=ppt/tags/tag29.xml><?xml version="1.0" encoding="utf-8"?>
<p:tagLst xmlns:a="http://schemas.openxmlformats.org/drawingml/2006/main" xmlns:r="http://schemas.openxmlformats.org/officeDocument/2006/relationships" xmlns:p="http://schemas.openxmlformats.org/presentationml/2006/main">
  <p:tag name="FOOTER" val="LINE"/>
</p:tagLst>
</file>

<file path=ppt/tags/tag3.xml><?xml version="1.0" encoding="utf-8"?>
<p:tagLst xmlns:a="http://schemas.openxmlformats.org/drawingml/2006/main" xmlns:r="http://schemas.openxmlformats.org/officeDocument/2006/relationships" xmlns:p="http://schemas.openxmlformats.org/presentationml/2006/main">
  <p:tag name="FOOTER" val="LINE"/>
</p:tagLst>
</file>

<file path=ppt/tags/tag30.xml><?xml version="1.0" encoding="utf-8"?>
<p:tagLst xmlns:a="http://schemas.openxmlformats.org/drawingml/2006/main" xmlns:r="http://schemas.openxmlformats.org/officeDocument/2006/relationships" xmlns:p="http://schemas.openxmlformats.org/presentationml/2006/main">
  <p:tag name="SHP" val="DOCUMENTDATA"/>
  <p:tag name="DOCUMENTDATA" val="TITLE"/>
</p:tagLst>
</file>

<file path=ppt/tags/tag31.xml><?xml version="1.0" encoding="utf-8"?>
<p:tagLst xmlns:a="http://schemas.openxmlformats.org/drawingml/2006/main" xmlns:r="http://schemas.openxmlformats.org/officeDocument/2006/relationships" xmlns:p="http://schemas.openxmlformats.org/presentationml/2006/main">
  <p:tag name="SHP" val="DOCUMENTDATA"/>
  <p:tag name="DOCUMENTDATA" val="TITLE"/>
</p:tagLst>
</file>

<file path=ppt/tags/tag32.xml><?xml version="1.0" encoding="utf-8"?>
<p:tagLst xmlns:a="http://schemas.openxmlformats.org/drawingml/2006/main" xmlns:r="http://schemas.openxmlformats.org/officeDocument/2006/relationships" xmlns:p="http://schemas.openxmlformats.org/presentationml/2006/main">
  <p:tag name="SHP" val="DOCUMENTDATA"/>
  <p:tag name="DOCUMENTDATA" val="TITLE"/>
</p:tagLst>
</file>

<file path=ppt/tags/tag33.xml><?xml version="1.0" encoding="utf-8"?>
<p:tagLst xmlns:a="http://schemas.openxmlformats.org/drawingml/2006/main" xmlns:r="http://schemas.openxmlformats.org/officeDocument/2006/relationships" xmlns:p="http://schemas.openxmlformats.org/presentationml/2006/main">
  <p:tag name="SLIDE" val="COVER"/>
</p:tagLst>
</file>

<file path=ppt/tags/tag34.xml><?xml version="1.0" encoding="utf-8"?>
<p:tagLst xmlns:a="http://schemas.openxmlformats.org/drawingml/2006/main" xmlns:r="http://schemas.openxmlformats.org/officeDocument/2006/relationships" xmlns:p="http://schemas.openxmlformats.org/presentationml/2006/main">
  <p:tag name="SLIDE" val="CUSTOMSLIDE"/>
</p:tagLst>
</file>

<file path=ppt/tags/tag35.xml><?xml version="1.0" encoding="utf-8"?>
<p:tagLst xmlns:a="http://schemas.openxmlformats.org/drawingml/2006/main" xmlns:r="http://schemas.openxmlformats.org/officeDocument/2006/relationships" xmlns:p="http://schemas.openxmlformats.org/presentationml/2006/main">
  <p:tag name="WIDTH" val="39.80055"/>
  <p:tag name="HEIGHT" val="19.84252"/>
  <p:tag name="TOP" val="497.94"/>
  <p:tag name="LEFT" val="657.4493"/>
</p:tagLst>
</file>

<file path=ppt/tags/tag36.xml><?xml version="1.0" encoding="utf-8"?>
<p:tagLst xmlns:a="http://schemas.openxmlformats.org/drawingml/2006/main" xmlns:r="http://schemas.openxmlformats.org/officeDocument/2006/relationships" xmlns:p="http://schemas.openxmlformats.org/presentationml/2006/main">
  <p:tag name="WIDTH" val="693.1652"/>
  <p:tag name="HEIGHT" val="19.36228"/>
  <p:tag name="TOP" val="442.9565"/>
  <p:tag name="LEFT" val="15.4348"/>
</p:tagLst>
</file>

<file path=ppt/tags/tag37.xml><?xml version="1.0" encoding="utf-8"?>
<p:tagLst xmlns:a="http://schemas.openxmlformats.org/drawingml/2006/main" xmlns:r="http://schemas.openxmlformats.org/officeDocument/2006/relationships" xmlns:p="http://schemas.openxmlformats.org/presentationml/2006/main">
  <p:tag name="WIDTH" val="209.7638"/>
  <p:tag name="HEIGHT" val="149.9628"/>
  <p:tag name="TOP" val="349.0431"/>
  <p:tag name="LEFT" val="254.9931"/>
</p:tagLst>
</file>

<file path=ppt/tags/tag38.xml><?xml version="1.0" encoding="utf-8"?>
<p:tagLst xmlns:a="http://schemas.openxmlformats.org/drawingml/2006/main" xmlns:r="http://schemas.openxmlformats.org/officeDocument/2006/relationships" xmlns:p="http://schemas.openxmlformats.org/presentationml/2006/main">
  <p:tag name="WIDTH" val="209.7638"/>
  <p:tag name="HEIGHT" val="148.2882"/>
  <p:tag name="TOP" val="350.6083"/>
  <p:tag name="LEFT" val="22.5"/>
</p:tagLst>
</file>

<file path=ppt/tags/tag39.xml><?xml version="1.0" encoding="utf-8"?>
<p:tagLst xmlns:a="http://schemas.openxmlformats.org/drawingml/2006/main" xmlns:r="http://schemas.openxmlformats.org/officeDocument/2006/relationships" xmlns:p="http://schemas.openxmlformats.org/presentationml/2006/main">
  <p:tag name="WIDTH" val="209.7638"/>
  <p:tag name="HEIGHT" val="149.9628"/>
  <p:tag name="TOP" val="349.0431"/>
  <p:tag name="LEFT" val="254.9931"/>
</p:tagLst>
</file>

<file path=ppt/tags/tag4.xml><?xml version="1.0" encoding="utf-8"?>
<p:tagLst xmlns:a="http://schemas.openxmlformats.org/drawingml/2006/main" xmlns:r="http://schemas.openxmlformats.org/officeDocument/2006/relationships" xmlns:p="http://schemas.openxmlformats.org/presentationml/2006/main">
  <p:tag name="SHP" val="DOCUMENTDATA"/>
  <p:tag name="DOCUMENTDATA" val="TITLE"/>
</p:tagLst>
</file>

<file path=ppt/tags/tag5.xml><?xml version="1.0" encoding="utf-8"?>
<p:tagLst xmlns:a="http://schemas.openxmlformats.org/drawingml/2006/main" xmlns:r="http://schemas.openxmlformats.org/officeDocument/2006/relationships" xmlns:p="http://schemas.openxmlformats.org/presentationml/2006/main">
  <p:tag name="SHP" val="DOCUMENTDATA"/>
  <p:tag name="DOCUMENTDATA" val="TITLE"/>
</p:tagLst>
</file>

<file path=ppt/tags/tag6.xml><?xml version="1.0" encoding="utf-8"?>
<p:tagLst xmlns:a="http://schemas.openxmlformats.org/drawingml/2006/main" xmlns:r="http://schemas.openxmlformats.org/officeDocument/2006/relationships" xmlns:p="http://schemas.openxmlformats.org/presentationml/2006/main">
  <p:tag name="SHP" val="DOCUMENTDATA"/>
  <p:tag name="DOCUMENTDATA" val="TITLE"/>
</p:tagLst>
</file>

<file path=ppt/tags/tag7.xml><?xml version="1.0" encoding="utf-8"?>
<p:tagLst xmlns:a="http://schemas.openxmlformats.org/drawingml/2006/main" xmlns:r="http://schemas.openxmlformats.org/officeDocument/2006/relationships" xmlns:p="http://schemas.openxmlformats.org/presentationml/2006/main">
  <p:tag name="FOOTER" val="DATE"/>
</p:tagLst>
</file>

<file path=ppt/tags/tag8.xml><?xml version="1.0" encoding="utf-8"?>
<p:tagLst xmlns:a="http://schemas.openxmlformats.org/drawingml/2006/main" xmlns:r="http://schemas.openxmlformats.org/officeDocument/2006/relationships" xmlns:p="http://schemas.openxmlformats.org/presentationml/2006/main">
  <p:tag name="FOOTER" val="LINE"/>
</p:tagLst>
</file>

<file path=ppt/tags/tag9.xml><?xml version="1.0" encoding="utf-8"?>
<p:tagLst xmlns:a="http://schemas.openxmlformats.org/drawingml/2006/main" xmlns:r="http://schemas.openxmlformats.org/officeDocument/2006/relationships" xmlns:p="http://schemas.openxmlformats.org/presentationml/2006/main">
  <p:tag name="SHP" val="DOCUMENTDATA"/>
  <p:tag name="DOCUMENTDATA" val="TITLE"/>
</p:tagLst>
</file>

<file path=ppt/theme/theme1.xml><?xml version="1.0" encoding="utf-8"?>
<a:theme xmlns:a="http://schemas.openxmlformats.org/drawingml/2006/main" name="1_blank">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2700">
          <a:solidFill>
            <a:schemeClr val="accent3"/>
          </a:solidFill>
        </a:ln>
      </a:spPr>
      <a:bodyPr rtlCol="0" anchor="t"/>
      <a:lstStyle>
        <a:defPPr>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b="0" dirty="0" smtClean="0">
            <a:solidFill>
              <a:srgbClr val="333333"/>
            </a:solidFill>
            <a:latin typeface="+mn-lt"/>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apter">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2700">
          <a:solidFill>
            <a:schemeClr val="accent3"/>
          </a:solidFill>
        </a:ln>
      </a:spPr>
      <a:bodyPr rtlCol="0" anchor="t"/>
      <a:lstStyle>
        <a:defPPr>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b="0" dirty="0" err="1" smtClean="0">
            <a:solidFill>
              <a:srgbClr val="333333"/>
            </a:solidFill>
            <a:latin typeface="+mn-lt"/>
          </a:defRPr>
        </a:defPPr>
      </a:lstStyle>
    </a:txDef>
  </a:objectDefaults>
  <a:extraClrSchemeLst/>
</a:theme>
</file>

<file path=ppt/theme/theme3.xml><?xml version="1.0" encoding="utf-8"?>
<a:theme xmlns:a="http://schemas.openxmlformats.org/drawingml/2006/main" name="Standard">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tandard with Grey Box">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rid Layout">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lank">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Chapter">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2700">
          <a:solidFill>
            <a:schemeClr val="accent3"/>
          </a:solidFill>
        </a:ln>
      </a:spPr>
      <a:bodyPr rtlCol="0" anchor="t"/>
      <a:lstStyle>
        <a:defPPr>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b="0" dirty="0" err="1" smtClean="0">
            <a:solidFill>
              <a:srgbClr val="333333"/>
            </a:solidFill>
            <a:latin typeface="+mn-lt"/>
          </a:defRPr>
        </a:defPPr>
      </a:lstStyle>
    </a:txDef>
  </a:objectDefaults>
  <a:extraClrSchemeLst/>
</a:theme>
</file>

<file path=ppt/theme/theme8.xml><?xml version="1.0" encoding="utf-8"?>
<a:theme xmlns:a="http://schemas.openxmlformats.org/drawingml/2006/main" name="1_Standard">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4897</TotalTime>
  <Words>1542</Words>
  <Application>Microsoft Office PowerPoint</Application>
  <PresentationFormat>On-screen Show (4:3)</PresentationFormat>
  <Paragraphs>234</Paragraphs>
  <Slides>21</Slides>
  <Notes>8</Notes>
  <HiddenSlides>0</HiddenSlides>
  <MMClips>0</MMClips>
  <ScaleCrop>false</ScaleCrop>
  <HeadingPairs>
    <vt:vector size="4" baseType="variant">
      <vt:variant>
        <vt:lpstr>Theme</vt:lpstr>
      </vt:variant>
      <vt:variant>
        <vt:i4>8</vt:i4>
      </vt:variant>
      <vt:variant>
        <vt:lpstr>Slide Titles</vt:lpstr>
      </vt:variant>
      <vt:variant>
        <vt:i4>21</vt:i4>
      </vt:variant>
    </vt:vector>
  </HeadingPairs>
  <TitlesOfParts>
    <vt:vector size="29" baseType="lpstr">
      <vt:lpstr>1_blank</vt:lpstr>
      <vt:lpstr>Chapter</vt:lpstr>
      <vt:lpstr>Standard</vt:lpstr>
      <vt:lpstr>Standard with Grey Box</vt:lpstr>
      <vt:lpstr>Grid Layout</vt:lpstr>
      <vt:lpstr>Blank</vt:lpstr>
      <vt:lpstr>1_Chapter</vt:lpstr>
      <vt:lpstr>1_Standard</vt:lpstr>
      <vt:lpstr>Public opinion on the EU and European integrations  February, 2014  </vt:lpstr>
      <vt:lpstr>Research background</vt:lpstr>
      <vt:lpstr>Attitudes towards the EU and  EU-integrations</vt:lpstr>
      <vt:lpstr>The European union: first associations </vt:lpstr>
      <vt:lpstr>General attitudes towards the EU  Trend</vt:lpstr>
      <vt:lpstr>Support of Serbia's membership in the EU Reasons for and against membership</vt:lpstr>
      <vt:lpstr>The Referendum about joining the EU  Trend</vt:lpstr>
      <vt:lpstr>Conditions for Serbia’s accession into the EU</vt:lpstr>
      <vt:lpstr>Support of Belgrade-Priština dialogue  Trend</vt:lpstr>
      <vt:lpstr>Perceptions of Serbia’s position in the accession negotiation process</vt:lpstr>
      <vt:lpstr>Expected changes after the accession </vt:lpstr>
      <vt:lpstr>When will Serbia join the EU?</vt:lpstr>
      <vt:lpstr>Does membership bring more advantages or disadvantages?</vt:lpstr>
      <vt:lpstr>Expected effects of the EU membership in different areas</vt:lpstr>
      <vt:lpstr>The level of information about the EU</vt:lpstr>
      <vt:lpstr>Most needed information about EU accession</vt:lpstr>
      <vt:lpstr>EU funds and programmes</vt:lpstr>
      <vt:lpstr>Impressions of Serbian citizens about the largest donors to Serbia - Trend</vt:lpstr>
      <vt:lpstr>Real donors to Serbia from 2000 to 2013</vt:lpstr>
      <vt:lpstr>EU assistance priorities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Opinion poll Attitudes of Serbian citizens towards EU integrations</dc:title>
  <dc:subject>Report prepared for The Delegation of the European Union to the Republic of Serbia</dc:subject>
  <dc:creator>Bojana Jevtic</dc:creator>
  <cp:lastModifiedBy>Bojana Jevtic</cp:lastModifiedBy>
  <cp:revision>529</cp:revision>
  <cp:lastPrinted>2014-03-11T11:28:16Z</cp:lastPrinted>
  <dcterms:created xsi:type="dcterms:W3CDTF">2014-02-21T09:24:42Z</dcterms:created>
  <dcterms:modified xsi:type="dcterms:W3CDTF">2014-04-07T09:38:02Z</dcterms:modified>
</cp:coreProperties>
</file>