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15" r:id="rId2"/>
    <p:sldId id="319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7B9"/>
    <a:srgbClr val="467AB8"/>
    <a:srgbClr val="EDA3C3"/>
    <a:srgbClr val="ECA4E2"/>
    <a:srgbClr val="F4AF9C"/>
    <a:srgbClr val="9BCEED"/>
    <a:srgbClr val="9BECED"/>
    <a:srgbClr val="4174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7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2.bin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3.bin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4.bin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5.bin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6.bin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7.bin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8.bin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9.bin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0.bin"/><Relationship Id="rId1" Type="http://schemas.openxmlformats.org/officeDocument/2006/relationships/themeOverride" Target="../theme/themeOverride2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'Odnos prema OI'!$I$3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OI'!$H$4:$H$7</c:f>
              <c:strCache>
                <c:ptCount val="4"/>
                <c:pt idx="0">
                  <c:v>Dobro sam informisan/na</c:v>
                </c:pt>
                <c:pt idx="1">
                  <c:v>Informisan/a sam onoliko koliko mi je potrebno</c:v>
                </c:pt>
                <c:pt idx="2">
                  <c:v>Mislim da nisam informisan/a dovoljno</c:v>
                </c:pt>
                <c:pt idx="3">
                  <c:v>Ne zna, nema stav o tome, retko dolazi u opštinu</c:v>
                </c:pt>
              </c:strCache>
            </c:strRef>
          </c:cat>
          <c:val>
            <c:numRef>
              <c:f>'Odnos prema OI'!$I$4:$I$7</c:f>
              <c:numCache>
                <c:formatCode>General</c:formatCode>
                <c:ptCount val="4"/>
                <c:pt idx="0">
                  <c:v>9</c:v>
                </c:pt>
                <c:pt idx="1">
                  <c:v>37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BA-4F06-BDD4-3E19EF58EC6B}"/>
            </c:ext>
          </c:extLst>
        </c:ser>
        <c:ser>
          <c:idx val="1"/>
          <c:order val="1"/>
          <c:tx>
            <c:strRef>
              <c:f>'Odnos prema OI'!$J$3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OI'!$H$4:$H$7</c:f>
              <c:strCache>
                <c:ptCount val="4"/>
                <c:pt idx="0">
                  <c:v>Dobro sam informisan/na</c:v>
                </c:pt>
                <c:pt idx="1">
                  <c:v>Informisan/a sam onoliko koliko mi je potrebno</c:v>
                </c:pt>
                <c:pt idx="2">
                  <c:v>Mislim da nisam informisan/a dovoljno</c:v>
                </c:pt>
                <c:pt idx="3">
                  <c:v>Ne zna, nema stav o tome, retko dolazi u opštinu</c:v>
                </c:pt>
              </c:strCache>
            </c:strRef>
          </c:cat>
          <c:val>
            <c:numRef>
              <c:f>'Odnos prema OI'!$J$4:$J$7</c:f>
              <c:numCache>
                <c:formatCode>General</c:formatCode>
                <c:ptCount val="4"/>
                <c:pt idx="0">
                  <c:v>6</c:v>
                </c:pt>
                <c:pt idx="1">
                  <c:v>35</c:v>
                </c:pt>
                <c:pt idx="2">
                  <c:v>42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BA-4F06-BDD4-3E19EF58EC6B}"/>
            </c:ext>
          </c:extLst>
        </c:ser>
        <c:ser>
          <c:idx val="2"/>
          <c:order val="2"/>
          <c:tx>
            <c:strRef>
              <c:f>'Odnos prema OI'!$K$3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OI'!$H$4:$H$7</c:f>
              <c:strCache>
                <c:ptCount val="4"/>
                <c:pt idx="0">
                  <c:v>Dobro sam informisan/na</c:v>
                </c:pt>
                <c:pt idx="1">
                  <c:v>Informisan/a sam onoliko koliko mi je potrebno</c:v>
                </c:pt>
                <c:pt idx="2">
                  <c:v>Mislim da nisam informisan/a dovoljno</c:v>
                </c:pt>
                <c:pt idx="3">
                  <c:v>Ne zna, nema stav o tome, retko dolazi u opštinu</c:v>
                </c:pt>
              </c:strCache>
            </c:strRef>
          </c:cat>
          <c:val>
            <c:numRef>
              <c:f>'Odnos prema OI'!$K$4:$K$7</c:f>
              <c:numCache>
                <c:formatCode>General</c:formatCode>
                <c:ptCount val="4"/>
                <c:pt idx="0">
                  <c:v>8</c:v>
                </c:pt>
                <c:pt idx="1">
                  <c:v>36</c:v>
                </c:pt>
                <c:pt idx="2">
                  <c:v>30</c:v>
                </c:pt>
                <c:pt idx="3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BA-4F06-BDD4-3E19EF58E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45088"/>
        <c:axId val="171545648"/>
      </c:barChart>
      <c:catAx>
        <c:axId val="17154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545648"/>
        <c:crosses val="autoZero"/>
        <c:auto val="1"/>
        <c:lblAlgn val="ctr"/>
        <c:lblOffset val="100"/>
        <c:noMultiLvlLbl val="0"/>
      </c:catAx>
      <c:valAx>
        <c:axId val="171545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15450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'Kontakt gradjana sa OS'!$H$111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OS'!$G$112:$G$116</c:f>
              <c:strCache>
                <c:ptCount val="5"/>
                <c:pt idx="0">
                  <c:v>To što nemam dovoljno informacija o proceduri, dokumentaciji, itd...</c:v>
                </c:pt>
                <c:pt idx="1">
                  <c:v>To što su službenici neljubazni i neprofesionalni</c:v>
                </c:pt>
                <c:pt idx="2">
                  <c:v>To što procedura/postupak dugo traje, odnosno traje duže nego što mi je potrebno</c:v>
                </c:pt>
                <c:pt idx="3">
                  <c:v>To što je procedura komplikovana, moram da dostavljam različitu dokumentaciju/uplatnice itd.</c:v>
                </c:pt>
                <c:pt idx="4">
                  <c:v>To što je rok za ostvarenje mog prava/zahteva neizvesan</c:v>
                </c:pt>
              </c:strCache>
            </c:strRef>
          </c:cat>
          <c:val>
            <c:numRef>
              <c:f>'Kontakt gradjana sa OS'!$H$112:$H$116</c:f>
              <c:numCache>
                <c:formatCode>General</c:formatCode>
                <c:ptCount val="5"/>
                <c:pt idx="0">
                  <c:v>34</c:v>
                </c:pt>
                <c:pt idx="1">
                  <c:v>13</c:v>
                </c:pt>
                <c:pt idx="2">
                  <c:v>22</c:v>
                </c:pt>
                <c:pt idx="3">
                  <c:v>27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B1D-46CF-B41D-321FED3CD922}"/>
            </c:ext>
          </c:extLst>
        </c:ser>
        <c:ser>
          <c:idx val="1"/>
          <c:order val="1"/>
          <c:tx>
            <c:strRef>
              <c:f>'Kontakt gradjana sa OS'!$I$111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rgbClr val="ED7D3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OS'!$G$112:$G$116</c:f>
              <c:strCache>
                <c:ptCount val="5"/>
                <c:pt idx="0">
                  <c:v>To što nemam dovoljno informacija o proceduri, dokumentaciji, itd...</c:v>
                </c:pt>
                <c:pt idx="1">
                  <c:v>To što su službenici neljubazni i neprofesionalni</c:v>
                </c:pt>
                <c:pt idx="2">
                  <c:v>To što procedura/postupak dugo traje, odnosno traje duže nego što mi je potrebno</c:v>
                </c:pt>
                <c:pt idx="3">
                  <c:v>To što je procedura komplikovana, moram da dostavljam različitu dokumentaciju/uplatnice itd.</c:v>
                </c:pt>
                <c:pt idx="4">
                  <c:v>To što je rok za ostvarenje mog prava/zahteva neizvesan</c:v>
                </c:pt>
              </c:strCache>
            </c:strRef>
          </c:cat>
          <c:val>
            <c:numRef>
              <c:f>'Kontakt gradjana sa OS'!$I$112:$I$116</c:f>
              <c:numCache>
                <c:formatCode>General</c:formatCode>
                <c:ptCount val="5"/>
                <c:pt idx="0">
                  <c:v>34</c:v>
                </c:pt>
                <c:pt idx="1">
                  <c:v>14</c:v>
                </c:pt>
                <c:pt idx="2">
                  <c:v>20</c:v>
                </c:pt>
                <c:pt idx="3">
                  <c:v>27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D-46CF-B41D-321FED3CD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959600"/>
        <c:axId val="239067040"/>
      </c:barChart>
      <c:catAx>
        <c:axId val="238959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9067040"/>
        <c:crosses val="autoZero"/>
        <c:auto val="1"/>
        <c:lblAlgn val="ctr"/>
        <c:lblOffset val="100"/>
        <c:noMultiLvlLbl val="0"/>
      </c:catAx>
      <c:valAx>
        <c:axId val="23906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8959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'Kontakt gradjana sa OS'!$H$125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OS'!$G$126:$G$127</c:f>
              <c:strCache>
                <c:ptCount val="2"/>
                <c:pt idx="0">
                  <c:v>Ne, nisam imao/la razloga/povoda za tim</c:v>
                </c:pt>
                <c:pt idx="1">
                  <c:v>Da, imao/la sam razloga/povoda da se žalim</c:v>
                </c:pt>
              </c:strCache>
            </c:strRef>
          </c:cat>
          <c:val>
            <c:numRef>
              <c:f>'Kontakt gradjana sa OS'!$H$126:$H$127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3E-433C-8329-0D34A305FC49}"/>
            </c:ext>
          </c:extLst>
        </c:ser>
        <c:ser>
          <c:idx val="1"/>
          <c:order val="1"/>
          <c:tx>
            <c:strRef>
              <c:f>'Kontakt gradjana sa OS'!$I$125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rgbClr val="ED7D3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OS'!$G$126:$G$127</c:f>
              <c:strCache>
                <c:ptCount val="2"/>
                <c:pt idx="0">
                  <c:v>Ne, nisam imao/la razloga/povoda za tim</c:v>
                </c:pt>
                <c:pt idx="1">
                  <c:v>Da, imao/la sam razloga/povoda da se žalim</c:v>
                </c:pt>
              </c:strCache>
            </c:strRef>
          </c:cat>
          <c:val>
            <c:numRef>
              <c:f>'Kontakt gradjana sa OS'!$I$126:$I$127</c:f>
              <c:numCache>
                <c:formatCode>General</c:formatCode>
                <c:ptCount val="2"/>
                <c:pt idx="0">
                  <c:v>79</c:v>
                </c:pt>
                <c:pt idx="1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3E-433C-8329-0D34A305F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069840"/>
        <c:axId val="239070400"/>
      </c:barChart>
      <c:catAx>
        <c:axId val="23906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9070400"/>
        <c:crosses val="autoZero"/>
        <c:auto val="1"/>
        <c:lblAlgn val="ctr"/>
        <c:lblOffset val="100"/>
        <c:noMultiLvlLbl val="0"/>
      </c:catAx>
      <c:valAx>
        <c:axId val="2390704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9069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Korupcija!$G$3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Korupcija!$F$4:$F$7</c:f>
              <c:strCache>
                <c:ptCount val="4"/>
                <c:pt idx="0">
                  <c:v>Ne, nikada</c:v>
                </c:pt>
                <c:pt idx="1">
                  <c:v>Rođake i prijatelje koji rade u opštini</c:v>
                </c:pt>
                <c:pt idx="2">
                  <c:v>Opštinske zvaničnike, koji ne rade ono što mi treba, ali mogu da mi završe posao</c:v>
                </c:pt>
                <c:pt idx="3">
                  <c:v>Predsednika opštine ili nekog politièara stranaka koje su na vlasti u opštini</c:v>
                </c:pt>
              </c:strCache>
            </c:strRef>
          </c:cat>
          <c:val>
            <c:numRef>
              <c:f>Korupcija!$G$4:$G$7</c:f>
              <c:numCache>
                <c:formatCode>General</c:formatCode>
                <c:ptCount val="4"/>
                <c:pt idx="0">
                  <c:v>78</c:v>
                </c:pt>
                <c:pt idx="1">
                  <c:v>17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49-40DC-9FDB-FAC74426893A}"/>
            </c:ext>
          </c:extLst>
        </c:ser>
        <c:ser>
          <c:idx val="1"/>
          <c:order val="1"/>
          <c:tx>
            <c:strRef>
              <c:f>Korupcija!$H$3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Korupcija!$F$4:$F$7</c:f>
              <c:strCache>
                <c:ptCount val="4"/>
                <c:pt idx="0">
                  <c:v>Ne, nikada</c:v>
                </c:pt>
                <c:pt idx="1">
                  <c:v>Rođake i prijatelje koji rade u opštini</c:v>
                </c:pt>
                <c:pt idx="2">
                  <c:v>Opštinske zvaničnike, koji ne rade ono što mi treba, ali mogu da mi završe posao</c:v>
                </c:pt>
                <c:pt idx="3">
                  <c:v>Predsednika opštine ili nekog politièara stranaka koje su na vlasti u opštini</c:v>
                </c:pt>
              </c:strCache>
            </c:strRef>
          </c:cat>
          <c:val>
            <c:numRef>
              <c:f>Korupcija!$H$4:$H$7</c:f>
              <c:numCache>
                <c:formatCode>General</c:formatCode>
                <c:ptCount val="4"/>
                <c:pt idx="0">
                  <c:v>69</c:v>
                </c:pt>
                <c:pt idx="1">
                  <c:v>24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49-40DC-9FDB-FAC74426893A}"/>
            </c:ext>
          </c:extLst>
        </c:ser>
        <c:ser>
          <c:idx val="2"/>
          <c:order val="2"/>
          <c:tx>
            <c:strRef>
              <c:f>Korupcija!$I$3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Korupcija!$F$4:$F$7</c:f>
              <c:strCache>
                <c:ptCount val="4"/>
                <c:pt idx="0">
                  <c:v>Ne, nikada</c:v>
                </c:pt>
                <c:pt idx="1">
                  <c:v>Rođake i prijatelje koji rade u opštini</c:v>
                </c:pt>
                <c:pt idx="2">
                  <c:v>Opštinske zvaničnike, koji ne rade ono što mi treba, ali mogu da mi završe posao</c:v>
                </c:pt>
                <c:pt idx="3">
                  <c:v>Predsednika opštine ili nekog politièara stranaka koje su na vlasti u opštini</c:v>
                </c:pt>
              </c:strCache>
            </c:strRef>
          </c:cat>
          <c:val>
            <c:numRef>
              <c:f>Korupcija!$I$4:$I$7</c:f>
              <c:numCache>
                <c:formatCode>General</c:formatCode>
                <c:ptCount val="4"/>
                <c:pt idx="0">
                  <c:v>68</c:v>
                </c:pt>
                <c:pt idx="1">
                  <c:v>24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49-40DC-9FDB-FAC744268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798432"/>
        <c:axId val="238798992"/>
      </c:barChart>
      <c:catAx>
        <c:axId val="23879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798992"/>
        <c:crosses val="autoZero"/>
        <c:auto val="1"/>
        <c:lblAlgn val="ctr"/>
        <c:lblOffset val="100"/>
        <c:noMultiLvlLbl val="0"/>
      </c:catAx>
      <c:valAx>
        <c:axId val="238798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7984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'Pravci i prioriteti razvoja '!$H$3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'!$G$4:$G$12</c:f>
              <c:strCache>
                <c:ptCount val="9"/>
                <c:pt idx="0">
                  <c:v>Ne zna</c:v>
                </c:pt>
                <c:pt idx="1">
                  <c:v>Nešto drugo</c:v>
                </c:pt>
                <c:pt idx="2">
                  <c:v>Usluge (bankarstvo, finasije...)</c:v>
                </c:pt>
                <c:pt idx="3">
                  <c:v>Zanatska proizvodnja</c:v>
                </c:pt>
                <c:pt idx="4">
                  <c:v>Trgovina (na veliko ili malo)</c:v>
                </c:pt>
                <c:pt idx="5">
                  <c:v>Teška industrija (metalska, namenska...)</c:v>
                </c:pt>
                <c:pt idx="6">
                  <c:v>Turizam i ugostiteljstvo</c:v>
                </c:pt>
                <c:pt idx="7">
                  <c:v>Laka industija (prehrambena, tekstilna, hemijska)</c:v>
                </c:pt>
                <c:pt idx="8">
                  <c:v>Poljoprivreda (zemljoradnja, stočarstvo...)</c:v>
                </c:pt>
              </c:strCache>
            </c:strRef>
          </c:cat>
          <c:val>
            <c:numRef>
              <c:f>'Pravci i prioriteti razvoja '!$H$4:$H$12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7</c:v>
                </c:pt>
                <c:pt idx="6">
                  <c:v>8</c:v>
                </c:pt>
                <c:pt idx="7">
                  <c:v>26</c:v>
                </c:pt>
                <c:pt idx="8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54-4A6B-8046-65363B4F364D}"/>
            </c:ext>
          </c:extLst>
        </c:ser>
        <c:ser>
          <c:idx val="1"/>
          <c:order val="1"/>
          <c:tx>
            <c:strRef>
              <c:f>'Pravci i prioriteti razvoja '!$I$3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'!$G$4:$G$12</c:f>
              <c:strCache>
                <c:ptCount val="9"/>
                <c:pt idx="0">
                  <c:v>Ne zna</c:v>
                </c:pt>
                <c:pt idx="1">
                  <c:v>Nešto drugo</c:v>
                </c:pt>
                <c:pt idx="2">
                  <c:v>Usluge (bankarstvo, finasije...)</c:v>
                </c:pt>
                <c:pt idx="3">
                  <c:v>Zanatska proizvodnja</c:v>
                </c:pt>
                <c:pt idx="4">
                  <c:v>Trgovina (na veliko ili malo)</c:v>
                </c:pt>
                <c:pt idx="5">
                  <c:v>Teška industrija (metalska, namenska...)</c:v>
                </c:pt>
                <c:pt idx="6">
                  <c:v>Turizam i ugostiteljstvo</c:v>
                </c:pt>
                <c:pt idx="7">
                  <c:v>Laka industija (prehrambena, tekstilna, hemijska)</c:v>
                </c:pt>
                <c:pt idx="8">
                  <c:v>Poljoprivreda (zemljoradnja, stočarstvo...)</c:v>
                </c:pt>
              </c:strCache>
            </c:strRef>
          </c:cat>
          <c:val>
            <c:numRef>
              <c:f>'Pravci i prioriteti razvoja '!$I$4:$I$12</c:f>
              <c:numCache>
                <c:formatCode>General</c:formatCode>
                <c:ptCount val="9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7</c:v>
                </c:pt>
                <c:pt idx="6">
                  <c:v>8</c:v>
                </c:pt>
                <c:pt idx="7">
                  <c:v>23</c:v>
                </c:pt>
                <c:pt idx="8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54-4A6B-8046-65363B4F364D}"/>
            </c:ext>
          </c:extLst>
        </c:ser>
        <c:ser>
          <c:idx val="2"/>
          <c:order val="2"/>
          <c:tx>
            <c:strRef>
              <c:f>'Pravci i prioriteti razvoja '!$J$3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'!$G$4:$G$12</c:f>
              <c:strCache>
                <c:ptCount val="9"/>
                <c:pt idx="0">
                  <c:v>Ne zna</c:v>
                </c:pt>
                <c:pt idx="1">
                  <c:v>Nešto drugo</c:v>
                </c:pt>
                <c:pt idx="2">
                  <c:v>Usluge (bankarstvo, finasije...)</c:v>
                </c:pt>
                <c:pt idx="3">
                  <c:v>Zanatska proizvodnja</c:v>
                </c:pt>
                <c:pt idx="4">
                  <c:v>Trgovina (na veliko ili malo)</c:v>
                </c:pt>
                <c:pt idx="5">
                  <c:v>Teška industrija (metalska, namenska...)</c:v>
                </c:pt>
                <c:pt idx="6">
                  <c:v>Turizam i ugostiteljstvo</c:v>
                </c:pt>
                <c:pt idx="7">
                  <c:v>Laka industija (prehrambena, tekstilna, hemijska)</c:v>
                </c:pt>
                <c:pt idx="8">
                  <c:v>Poljoprivreda (zemljoradnja, stočarstvo...)</c:v>
                </c:pt>
              </c:strCache>
            </c:strRef>
          </c:cat>
          <c:val>
            <c:numRef>
              <c:f>'Pravci i prioriteti razvoja '!$J$4:$J$12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21</c:v>
                </c:pt>
                <c:pt idx="8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54-4A6B-8046-65363B4F3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777968"/>
        <c:axId val="238778528"/>
      </c:barChart>
      <c:catAx>
        <c:axId val="238777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8778528"/>
        <c:crosses val="autoZero"/>
        <c:auto val="1"/>
        <c:lblAlgn val="ctr"/>
        <c:lblOffset val="100"/>
        <c:noMultiLvlLbl val="0"/>
      </c:catAx>
      <c:valAx>
        <c:axId val="238778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87779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'Pravci i prioriteti razvoja '!$H$22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'!$G$23:$G$34</c:f>
              <c:strCache>
                <c:ptCount val="12"/>
                <c:pt idx="0">
                  <c:v>Kulturne ustanove (bioskopi, muzeji, domovi kulture)</c:v>
                </c:pt>
                <c:pt idx="1">
                  <c:v>Sistem daljinskog grejanja</c:v>
                </c:pt>
                <c:pt idx="2">
                  <c:v>Čistoća i uređenje ulica, parkova i životne sredine</c:v>
                </c:pt>
                <c:pt idx="3">
                  <c:v>Omladinska politika i projekti za mlade</c:v>
                </c:pt>
                <c:pt idx="4">
                  <c:v>Pomoć i promocija turizma</c:v>
                </c:pt>
                <c:pt idx="5">
                  <c:v>Predškolski i školski sistem (vrtići, škole...)</c:v>
                </c:pt>
                <c:pt idx="6">
                  <c:v>Socijalna pomoć najugroženijima</c:v>
                </c:pt>
                <c:pt idx="7">
                  <c:v>Vodovod i kanalizacija</c:v>
                </c:pt>
                <c:pt idx="8">
                  <c:v>Zdravstveni sistem (ambulante, domovi zdravlja)</c:v>
                </c:pt>
                <c:pt idx="9">
                  <c:v>Pomoć malim i srednjim preduzećima</c:v>
                </c:pt>
                <c:pt idx="10">
                  <c:v>Izgradnja i popravka puteva, parkinga, ulica...</c:v>
                </c:pt>
                <c:pt idx="11">
                  <c:v>Pomoć poljoprivrednicima</c:v>
                </c:pt>
              </c:strCache>
            </c:strRef>
          </c:cat>
          <c:val>
            <c:numRef>
              <c:f>'Pravci i prioriteti razvoja '!$H$23:$H$34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11</c:v>
                </c:pt>
                <c:pt idx="7">
                  <c:v>12</c:v>
                </c:pt>
                <c:pt idx="8">
                  <c:v>6</c:v>
                </c:pt>
                <c:pt idx="9">
                  <c:v>15</c:v>
                </c:pt>
                <c:pt idx="10">
                  <c:v>10</c:v>
                </c:pt>
                <c:pt idx="1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99-408D-A2C1-6499434613B9}"/>
            </c:ext>
          </c:extLst>
        </c:ser>
        <c:ser>
          <c:idx val="1"/>
          <c:order val="1"/>
          <c:tx>
            <c:strRef>
              <c:f>'Pravci i prioriteti razvoja '!$I$22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'!$G$23:$G$34</c:f>
              <c:strCache>
                <c:ptCount val="12"/>
                <c:pt idx="0">
                  <c:v>Kulturne ustanove (bioskopi, muzeji, domovi kulture)</c:v>
                </c:pt>
                <c:pt idx="1">
                  <c:v>Sistem daljinskog grejanja</c:v>
                </c:pt>
                <c:pt idx="2">
                  <c:v>Čistoća i uređenje ulica, parkova i životne sredine</c:v>
                </c:pt>
                <c:pt idx="3">
                  <c:v>Omladinska politika i projekti za mlade</c:v>
                </c:pt>
                <c:pt idx="4">
                  <c:v>Pomoć i promocija turizma</c:v>
                </c:pt>
                <c:pt idx="5">
                  <c:v>Predškolski i školski sistem (vrtići, škole...)</c:v>
                </c:pt>
                <c:pt idx="6">
                  <c:v>Socijalna pomoć najugroženijima</c:v>
                </c:pt>
                <c:pt idx="7">
                  <c:v>Vodovod i kanalizacija</c:v>
                </c:pt>
                <c:pt idx="8">
                  <c:v>Zdravstveni sistem (ambulante, domovi zdravlja)</c:v>
                </c:pt>
                <c:pt idx="9">
                  <c:v>Pomoć malim i srednjim preduzećima</c:v>
                </c:pt>
                <c:pt idx="10">
                  <c:v>Izgradnja i popravka puteva, parkinga, ulica...</c:v>
                </c:pt>
                <c:pt idx="11">
                  <c:v>Pomoć poljoprivrednicima</c:v>
                </c:pt>
              </c:strCache>
            </c:strRef>
          </c:cat>
          <c:val>
            <c:numRef>
              <c:f>'Pravci i prioriteti razvoja '!$I$23:$I$34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8</c:v>
                </c:pt>
                <c:pt idx="9">
                  <c:v>12</c:v>
                </c:pt>
                <c:pt idx="10">
                  <c:v>15</c:v>
                </c:pt>
                <c:pt idx="11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99-408D-A2C1-6499434613B9}"/>
            </c:ext>
          </c:extLst>
        </c:ser>
        <c:ser>
          <c:idx val="2"/>
          <c:order val="2"/>
          <c:tx>
            <c:strRef>
              <c:f>'Pravci i prioriteti razvoja '!$J$22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'!$G$23:$G$34</c:f>
              <c:strCache>
                <c:ptCount val="12"/>
                <c:pt idx="0">
                  <c:v>Kulturne ustanove (bioskopi, muzeji, domovi kulture)</c:v>
                </c:pt>
                <c:pt idx="1">
                  <c:v>Sistem daljinskog grejanja</c:v>
                </c:pt>
                <c:pt idx="2">
                  <c:v>Čistoća i uređenje ulica, parkova i životne sredine</c:v>
                </c:pt>
                <c:pt idx="3">
                  <c:v>Omladinska politika i projekti za mlade</c:v>
                </c:pt>
                <c:pt idx="4">
                  <c:v>Pomoć i promocija turizma</c:v>
                </c:pt>
                <c:pt idx="5">
                  <c:v>Predškolski i školski sistem (vrtići, škole...)</c:v>
                </c:pt>
                <c:pt idx="6">
                  <c:v>Socijalna pomoć najugroženijima</c:v>
                </c:pt>
                <c:pt idx="7">
                  <c:v>Vodovod i kanalizacija</c:v>
                </c:pt>
                <c:pt idx="8">
                  <c:v>Zdravstveni sistem (ambulante, domovi zdravlja)</c:v>
                </c:pt>
                <c:pt idx="9">
                  <c:v>Pomoć malim i srednjim preduzećima</c:v>
                </c:pt>
                <c:pt idx="10">
                  <c:v>Izgradnja i popravka puteva, parkinga, ulica...</c:v>
                </c:pt>
                <c:pt idx="11">
                  <c:v>Pomoć poljoprivrednicima</c:v>
                </c:pt>
              </c:strCache>
            </c:strRef>
          </c:cat>
          <c:val>
            <c:numRef>
              <c:f>'Pravci i prioriteti razvoja '!$J$23:$J$34</c:f>
              <c:numCache>
                <c:formatCode>0</c:formatCode>
                <c:ptCount val="12"/>
                <c:pt idx="0">
                  <c:v>1.2285012285012287</c:v>
                </c:pt>
                <c:pt idx="1">
                  <c:v>1.2285012285012287</c:v>
                </c:pt>
                <c:pt idx="2">
                  <c:v>2.5798525798525804</c:v>
                </c:pt>
                <c:pt idx="3">
                  <c:v>3.685503685503686</c:v>
                </c:pt>
                <c:pt idx="4">
                  <c:v>4.5454545454545459</c:v>
                </c:pt>
                <c:pt idx="5">
                  <c:v>5.5282555282555288</c:v>
                </c:pt>
                <c:pt idx="6">
                  <c:v>6.5110565110565126</c:v>
                </c:pt>
                <c:pt idx="7">
                  <c:v>7.9852579852579861</c:v>
                </c:pt>
                <c:pt idx="8">
                  <c:v>9.8280098280098294</c:v>
                </c:pt>
                <c:pt idx="9">
                  <c:v>12.407862407862408</c:v>
                </c:pt>
                <c:pt idx="10">
                  <c:v>13.144963144963146</c:v>
                </c:pt>
                <c:pt idx="11">
                  <c:v>31.32678132678133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99-408D-A2C1-649943461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781888"/>
        <c:axId val="238782448"/>
      </c:barChart>
      <c:catAx>
        <c:axId val="238781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8782448"/>
        <c:crosses val="autoZero"/>
        <c:auto val="1"/>
        <c:lblAlgn val="ctr"/>
        <c:lblOffset val="100"/>
        <c:noMultiLvlLbl val="0"/>
      </c:catAx>
      <c:valAx>
        <c:axId val="238782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8781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'Pravci i prioriteti razvoja '!$H$44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'!$G$45:$G$47</c:f>
              <c:strCache>
                <c:ptCount val="3"/>
                <c:pt idx="0">
                  <c:v>Ne, nisam upoznat, ne znam ništa o tome</c:v>
                </c:pt>
                <c:pt idx="1">
                  <c:v>Da, poznato mi je na koji način se vrši raspodela budžeta i slažem se s njom</c:v>
                </c:pt>
                <c:pt idx="2">
                  <c:v>Da, poznato mi je kako se vrši raspodela budžeta, i ne slažem se sa načinom na koji se ona vrši</c:v>
                </c:pt>
              </c:strCache>
            </c:strRef>
          </c:cat>
          <c:val>
            <c:numRef>
              <c:f>'Pravci i prioriteti razvoja '!$H$45:$H$47</c:f>
              <c:numCache>
                <c:formatCode>General</c:formatCode>
                <c:ptCount val="3"/>
                <c:pt idx="0">
                  <c:v>85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46-4CDA-B42E-134B67AFB6AD}"/>
            </c:ext>
          </c:extLst>
        </c:ser>
        <c:ser>
          <c:idx val="1"/>
          <c:order val="1"/>
          <c:tx>
            <c:strRef>
              <c:f>'Pravci i prioriteti razvoja '!$I$44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rgbClr val="ED7D3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'Pravci i prioriteti razvoja '!$G$45:$G$47</c:f>
              <c:strCache>
                <c:ptCount val="3"/>
                <c:pt idx="0">
                  <c:v>Ne, nisam upoznat, ne znam ništa o tome</c:v>
                </c:pt>
                <c:pt idx="1">
                  <c:v>Da, poznato mi je na koji način se vrši raspodela budžeta i slažem se s njom</c:v>
                </c:pt>
                <c:pt idx="2">
                  <c:v>Da, poznato mi je kako se vrši raspodela budžeta, i ne slažem se sa načinom na koji se ona vrši</c:v>
                </c:pt>
              </c:strCache>
            </c:strRef>
          </c:cat>
          <c:val>
            <c:numRef>
              <c:f>'Pravci i prioriteti razvoja '!$I$45:$I$47</c:f>
              <c:numCache>
                <c:formatCode>General</c:formatCode>
                <c:ptCount val="3"/>
                <c:pt idx="0">
                  <c:v>81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46-4CDA-B42E-134B67AFB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860880"/>
        <c:axId val="238861440"/>
      </c:barChart>
      <c:catAx>
        <c:axId val="23886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861440"/>
        <c:crosses val="autoZero"/>
        <c:auto val="1"/>
        <c:lblAlgn val="ctr"/>
        <c:lblOffset val="100"/>
        <c:noMultiLvlLbl val="0"/>
      </c:catAx>
      <c:valAx>
        <c:axId val="238861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8608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'LS i razvoj privrede'!$H$4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'LS i razvoj privrede'!$G$5:$G$7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'LS i razvoj privrede'!$H$5:$H$7</c:f>
              <c:numCache>
                <c:formatCode>General</c:formatCode>
                <c:ptCount val="3"/>
                <c:pt idx="0">
                  <c:v>1.89</c:v>
                </c:pt>
                <c:pt idx="1">
                  <c:v>1.95</c:v>
                </c:pt>
                <c:pt idx="2">
                  <c:v>2.0099999999999998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21-44CC-BBFC-E4EFC4E90617}"/>
            </c:ext>
          </c:extLst>
        </c:ser>
        <c:ser>
          <c:idx val="1"/>
          <c:order val="1"/>
          <c:tx>
            <c:strRef>
              <c:f>'LS i razvoj privrede'!$I$4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'LS i razvoj privrede'!$G$5:$G$7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'LS i razvoj privrede'!$I$5:$I$7</c:f>
              <c:numCache>
                <c:formatCode>General</c:formatCode>
                <c:ptCount val="3"/>
                <c:pt idx="0">
                  <c:v>2.0299999999999998</c:v>
                </c:pt>
                <c:pt idx="1">
                  <c:v>2.08</c:v>
                </c:pt>
                <c:pt idx="2">
                  <c:v>2.23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21-44CC-BBFC-E4EFC4E90617}"/>
            </c:ext>
          </c:extLst>
        </c:ser>
        <c:ser>
          <c:idx val="2"/>
          <c:order val="2"/>
          <c:tx>
            <c:strRef>
              <c:f>'LS i razvoj privrede'!$J$4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'LS i razvoj privrede'!$G$5:$G$7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'LS i razvoj privrede'!$J$5:$J$7</c:f>
              <c:numCache>
                <c:formatCode>General</c:formatCode>
                <c:ptCount val="3"/>
                <c:pt idx="0">
                  <c:v>2.65</c:v>
                </c:pt>
                <c:pt idx="1">
                  <c:v>2.68</c:v>
                </c:pt>
                <c:pt idx="2">
                  <c:v>2.97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21-44CC-BBFC-E4EFC4E90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28896"/>
        <c:axId val="240729456"/>
      </c:barChart>
      <c:catAx>
        <c:axId val="24072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729456"/>
        <c:crosses val="autoZero"/>
        <c:auto val="1"/>
        <c:lblAlgn val="ctr"/>
        <c:lblOffset val="100"/>
        <c:noMultiLvlLbl val="0"/>
      </c:catAx>
      <c:valAx>
        <c:axId val="240729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07288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'Procena bezbednosti'!$G$2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bezbednosti'!$F$3:$F$6</c:f>
              <c:strCache>
                <c:ptCount val="4"/>
                <c:pt idx="0">
                  <c:v>Potpuno bezbedno</c:v>
                </c:pt>
                <c:pt idx="1">
                  <c:v>Uglavnom bezbedno</c:v>
                </c:pt>
                <c:pt idx="2">
                  <c:v>Uglavnom nebezbedno</c:v>
                </c:pt>
                <c:pt idx="3">
                  <c:v>Potpuno nebezbedno</c:v>
                </c:pt>
              </c:strCache>
            </c:strRef>
          </c:cat>
          <c:val>
            <c:numRef>
              <c:f>'Procena bezbednosti'!$G$3:$G$6</c:f>
              <c:numCache>
                <c:formatCode>General</c:formatCode>
                <c:ptCount val="4"/>
                <c:pt idx="0">
                  <c:v>46</c:v>
                </c:pt>
                <c:pt idx="1">
                  <c:v>39</c:v>
                </c:pt>
                <c:pt idx="2">
                  <c:v>14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8E-4B3E-AE09-C07DA343ED04}"/>
            </c:ext>
          </c:extLst>
        </c:ser>
        <c:ser>
          <c:idx val="1"/>
          <c:order val="1"/>
          <c:tx>
            <c:strRef>
              <c:f>'Procena bezbednosti'!$H$2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bezbednosti'!$F$3:$F$6</c:f>
              <c:strCache>
                <c:ptCount val="4"/>
                <c:pt idx="0">
                  <c:v>Potpuno bezbedno</c:v>
                </c:pt>
                <c:pt idx="1">
                  <c:v>Uglavnom bezbedno</c:v>
                </c:pt>
                <c:pt idx="2">
                  <c:v>Uglavnom nebezbedno</c:v>
                </c:pt>
                <c:pt idx="3">
                  <c:v>Potpuno nebezbedno</c:v>
                </c:pt>
              </c:strCache>
            </c:strRef>
          </c:cat>
          <c:val>
            <c:numRef>
              <c:f>'Procena bezbednosti'!$H$3:$H$6</c:f>
              <c:numCache>
                <c:formatCode>General</c:formatCode>
                <c:ptCount val="4"/>
                <c:pt idx="0">
                  <c:v>28</c:v>
                </c:pt>
                <c:pt idx="1">
                  <c:v>53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8E-4B3E-AE09-C07DA343ED04}"/>
            </c:ext>
          </c:extLst>
        </c:ser>
        <c:ser>
          <c:idx val="2"/>
          <c:order val="2"/>
          <c:tx>
            <c:strRef>
              <c:f>'Procena bezbednosti'!$I$2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bezbednosti'!$F$3:$F$6</c:f>
              <c:strCache>
                <c:ptCount val="4"/>
                <c:pt idx="0">
                  <c:v>Potpuno bezbedno</c:v>
                </c:pt>
                <c:pt idx="1">
                  <c:v>Uglavnom bezbedno</c:v>
                </c:pt>
                <c:pt idx="2">
                  <c:v>Uglavnom nebezbedno</c:v>
                </c:pt>
                <c:pt idx="3">
                  <c:v>Potpuno nebezbedno</c:v>
                </c:pt>
              </c:strCache>
            </c:strRef>
          </c:cat>
          <c:val>
            <c:numRef>
              <c:f>'Procena bezbednosti'!$I$3:$I$6</c:f>
              <c:numCache>
                <c:formatCode>General</c:formatCode>
                <c:ptCount val="4"/>
                <c:pt idx="0">
                  <c:v>25</c:v>
                </c:pt>
                <c:pt idx="1">
                  <c:v>52</c:v>
                </c:pt>
                <c:pt idx="2">
                  <c:v>20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8E-4B3E-AE09-C07DA343E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30576"/>
        <c:axId val="240733936"/>
      </c:barChart>
      <c:catAx>
        <c:axId val="24073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733936"/>
        <c:crosses val="autoZero"/>
        <c:auto val="1"/>
        <c:lblAlgn val="ctr"/>
        <c:lblOffset val="100"/>
        <c:noMultiLvlLbl val="0"/>
      </c:catAx>
      <c:valAx>
        <c:axId val="240733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07305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'Procena bezbednosti'!$G$14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bezbednosti'!$F$15:$F$20</c:f>
              <c:strCache>
                <c:ptCount val="6"/>
                <c:pt idx="0">
                  <c:v>Loša infrastruktura (npr. Neosvetljene ulice, nebezbedne saobraćajnice, rupe na putevima...)</c:v>
                </c:pt>
                <c:pt idx="1">
                  <c:v>Loši međuljudski odnos (na primer, loši međunacionalni odnosi, loši odnosi sa komšijama...)</c:v>
                </c:pt>
                <c:pt idx="2">
                  <c:v>Kriminal</c:v>
                </c:pt>
                <c:pt idx="3">
                  <c:v>Narkomanija</c:v>
                </c:pt>
                <c:pt idx="4">
                  <c:v>Psi lutalice</c:v>
                </c:pt>
                <c:pt idx="5">
                  <c:v>Nešto drugo</c:v>
                </c:pt>
              </c:strCache>
            </c:strRef>
          </c:cat>
          <c:val>
            <c:numRef>
              <c:f>'Procena bezbednosti'!$G$15:$G$20</c:f>
              <c:numCache>
                <c:formatCode>General</c:formatCode>
                <c:ptCount val="6"/>
                <c:pt idx="0">
                  <c:v>23</c:v>
                </c:pt>
                <c:pt idx="1">
                  <c:v>9</c:v>
                </c:pt>
                <c:pt idx="2">
                  <c:v>19</c:v>
                </c:pt>
                <c:pt idx="3">
                  <c:v>19</c:v>
                </c:pt>
                <c:pt idx="4">
                  <c:v>24</c:v>
                </c:pt>
                <c:pt idx="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B8-4052-BC2E-D8C9B9AB889A}"/>
            </c:ext>
          </c:extLst>
        </c:ser>
        <c:ser>
          <c:idx val="1"/>
          <c:order val="1"/>
          <c:tx>
            <c:strRef>
              <c:f>'Procena bezbednosti'!$H$14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bezbednosti'!$F$15:$F$20</c:f>
              <c:strCache>
                <c:ptCount val="6"/>
                <c:pt idx="0">
                  <c:v>Loša infrastruktura (npr. Neosvetljene ulice, nebezbedne saobraćajnice, rupe na putevima...)</c:v>
                </c:pt>
                <c:pt idx="1">
                  <c:v>Loši međuljudski odnos (na primer, loši međunacionalni odnosi, loši odnosi sa komšijama...)</c:v>
                </c:pt>
                <c:pt idx="2">
                  <c:v>Kriminal</c:v>
                </c:pt>
                <c:pt idx="3">
                  <c:v>Narkomanija</c:v>
                </c:pt>
                <c:pt idx="4">
                  <c:v>Psi lutalice</c:v>
                </c:pt>
                <c:pt idx="5">
                  <c:v>Nešto drugo</c:v>
                </c:pt>
              </c:strCache>
            </c:strRef>
          </c:cat>
          <c:val>
            <c:numRef>
              <c:f>'Procena bezbednosti'!$H$15:$H$20</c:f>
              <c:numCache>
                <c:formatCode>General</c:formatCode>
                <c:ptCount val="6"/>
                <c:pt idx="0">
                  <c:v>32</c:v>
                </c:pt>
                <c:pt idx="1">
                  <c:v>6</c:v>
                </c:pt>
                <c:pt idx="2">
                  <c:v>18</c:v>
                </c:pt>
                <c:pt idx="3">
                  <c:v>10</c:v>
                </c:pt>
                <c:pt idx="4">
                  <c:v>24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B8-4052-BC2E-D8C9B9AB889A}"/>
            </c:ext>
          </c:extLst>
        </c:ser>
        <c:ser>
          <c:idx val="2"/>
          <c:order val="2"/>
          <c:tx>
            <c:strRef>
              <c:f>'Procena bezbednosti'!$I$14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'Procena bezbednosti'!$F$15:$F$20</c:f>
              <c:strCache>
                <c:ptCount val="6"/>
                <c:pt idx="0">
                  <c:v>Loša infrastruktura (npr. Neosvetljene ulice, nebezbedne saobraćajnice, rupe na putevima...)</c:v>
                </c:pt>
                <c:pt idx="1">
                  <c:v>Loši međuljudski odnos (na primer, loši međunacionalni odnosi, loši odnosi sa komšijama...)</c:v>
                </c:pt>
                <c:pt idx="2">
                  <c:v>Kriminal</c:v>
                </c:pt>
                <c:pt idx="3">
                  <c:v>Narkomanija</c:v>
                </c:pt>
                <c:pt idx="4">
                  <c:v>Psi lutalice</c:v>
                </c:pt>
                <c:pt idx="5">
                  <c:v>Nešto drugo</c:v>
                </c:pt>
              </c:strCache>
            </c:strRef>
          </c:cat>
          <c:val>
            <c:numRef>
              <c:f>'Procena bezbednosti'!$I$15:$I$20</c:f>
              <c:numCache>
                <c:formatCode>General</c:formatCode>
                <c:ptCount val="6"/>
                <c:pt idx="0">
                  <c:v>36</c:v>
                </c:pt>
                <c:pt idx="1">
                  <c:v>7</c:v>
                </c:pt>
                <c:pt idx="2">
                  <c:v>13</c:v>
                </c:pt>
                <c:pt idx="3">
                  <c:v>13</c:v>
                </c:pt>
                <c:pt idx="4">
                  <c:v>25</c:v>
                </c:pt>
                <c:pt idx="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FB8-4052-BC2E-D8C9B9AB8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37856"/>
        <c:axId val="240738416"/>
      </c:barChart>
      <c:catAx>
        <c:axId val="24073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40738416"/>
        <c:crosses val="autoZero"/>
        <c:auto val="1"/>
        <c:lblAlgn val="ctr"/>
        <c:lblOffset val="100"/>
        <c:noMultiLvlLbl val="0"/>
      </c:catAx>
      <c:valAx>
        <c:axId val="240738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07378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'Percepcija ZS'!$G$2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ZS'!$F$3:$F$7</c:f>
              <c:strCache>
                <c:ptCount val="5"/>
                <c:pt idx="0">
                  <c:v>Dobro</c:v>
                </c:pt>
                <c:pt idx="1">
                  <c:v>Srednje</c:v>
                </c:pt>
                <c:pt idx="2">
                  <c:v>Podnošljivo</c:v>
                </c:pt>
                <c:pt idx="3">
                  <c:v>Teško podnošljivo</c:v>
                </c:pt>
                <c:pt idx="4">
                  <c:v>Nepodnošljivo</c:v>
                </c:pt>
              </c:strCache>
            </c:strRef>
          </c:cat>
          <c:val>
            <c:numRef>
              <c:f>'Percepcija ZS'!$G$3:$G$7</c:f>
              <c:numCache>
                <c:formatCode>General</c:formatCode>
                <c:ptCount val="5"/>
                <c:pt idx="0">
                  <c:v>4</c:v>
                </c:pt>
                <c:pt idx="1">
                  <c:v>22</c:v>
                </c:pt>
                <c:pt idx="2">
                  <c:v>24</c:v>
                </c:pt>
                <c:pt idx="3">
                  <c:v>33</c:v>
                </c:pt>
                <c:pt idx="4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D-4E45-B210-6D59FE3807EF}"/>
            </c:ext>
          </c:extLst>
        </c:ser>
        <c:ser>
          <c:idx val="1"/>
          <c:order val="1"/>
          <c:tx>
            <c:strRef>
              <c:f>'Percepcija ZS'!$H$2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ZS'!$F$3:$F$7</c:f>
              <c:strCache>
                <c:ptCount val="5"/>
                <c:pt idx="0">
                  <c:v>Dobro</c:v>
                </c:pt>
                <c:pt idx="1">
                  <c:v>Srednje</c:v>
                </c:pt>
                <c:pt idx="2">
                  <c:v>Podnošljivo</c:v>
                </c:pt>
                <c:pt idx="3">
                  <c:v>Teško podnošljivo</c:v>
                </c:pt>
                <c:pt idx="4">
                  <c:v>Nepodnošljivo</c:v>
                </c:pt>
              </c:strCache>
            </c:strRef>
          </c:cat>
          <c:val>
            <c:numRef>
              <c:f>'Percepcija ZS'!$H$3:$H$7</c:f>
              <c:numCache>
                <c:formatCode>General</c:formatCode>
                <c:ptCount val="5"/>
                <c:pt idx="0">
                  <c:v>6</c:v>
                </c:pt>
                <c:pt idx="1">
                  <c:v>24</c:v>
                </c:pt>
                <c:pt idx="2">
                  <c:v>27</c:v>
                </c:pt>
                <c:pt idx="3">
                  <c:v>32</c:v>
                </c:pt>
                <c:pt idx="4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8D-4E45-B210-6D59FE3807EF}"/>
            </c:ext>
          </c:extLst>
        </c:ser>
        <c:ser>
          <c:idx val="2"/>
          <c:order val="2"/>
          <c:tx>
            <c:strRef>
              <c:f>'Percepcija ZS'!$I$2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ZS'!$F$3:$F$7</c:f>
              <c:strCache>
                <c:ptCount val="5"/>
                <c:pt idx="0">
                  <c:v>Dobro</c:v>
                </c:pt>
                <c:pt idx="1">
                  <c:v>Srednje</c:v>
                </c:pt>
                <c:pt idx="2">
                  <c:v>Podnošljivo</c:v>
                </c:pt>
                <c:pt idx="3">
                  <c:v>Teško podnošljivo</c:v>
                </c:pt>
                <c:pt idx="4">
                  <c:v>Nepodnošljivo</c:v>
                </c:pt>
              </c:strCache>
            </c:strRef>
          </c:cat>
          <c:val>
            <c:numRef>
              <c:f>'Percepcija ZS'!$I$3:$I$7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31</c:v>
                </c:pt>
                <c:pt idx="3">
                  <c:v>28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E8D-4E45-B210-6D59FE380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41776"/>
        <c:axId val="240742336"/>
      </c:barChart>
      <c:catAx>
        <c:axId val="24074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742336"/>
        <c:crosses val="autoZero"/>
        <c:auto val="1"/>
        <c:lblAlgn val="ctr"/>
        <c:lblOffset val="100"/>
        <c:noMultiLvlLbl val="0"/>
      </c:catAx>
      <c:valAx>
        <c:axId val="240742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07417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'Odnos prema OI'!$H$16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OI'!$G$17:$G$21</c:f>
              <c:strCache>
                <c:ptCount val="5"/>
                <c:pt idx="0">
                  <c:v>Uopšte ne</c:v>
                </c:pt>
                <c:pt idx="1">
                  <c:v>Uglavnom ne</c:v>
                </c:pt>
                <c:pt idx="2">
                  <c:v>Uglavnom da</c:v>
                </c:pt>
                <c:pt idx="3">
                  <c:v>Da, u potpunosti</c:v>
                </c:pt>
                <c:pt idx="4">
                  <c:v>Ne zna</c:v>
                </c:pt>
              </c:strCache>
            </c:strRef>
          </c:cat>
          <c:val>
            <c:numRef>
              <c:f>'Odnos prema OI'!$H$17:$H$21</c:f>
              <c:numCache>
                <c:formatCode>General</c:formatCode>
                <c:ptCount val="5"/>
                <c:pt idx="0">
                  <c:v>28</c:v>
                </c:pt>
                <c:pt idx="1">
                  <c:v>36</c:v>
                </c:pt>
                <c:pt idx="2">
                  <c:v>20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1D-44A9-87A8-F4929E3B8371}"/>
            </c:ext>
          </c:extLst>
        </c:ser>
        <c:ser>
          <c:idx val="1"/>
          <c:order val="1"/>
          <c:tx>
            <c:strRef>
              <c:f>'Odnos prema OI'!$I$16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OI'!$G$17:$G$21</c:f>
              <c:strCache>
                <c:ptCount val="5"/>
                <c:pt idx="0">
                  <c:v>Uopšte ne</c:v>
                </c:pt>
                <c:pt idx="1">
                  <c:v>Uglavnom ne</c:v>
                </c:pt>
                <c:pt idx="2">
                  <c:v>Uglavnom da</c:v>
                </c:pt>
                <c:pt idx="3">
                  <c:v>Da, u potpunosti</c:v>
                </c:pt>
                <c:pt idx="4">
                  <c:v>Ne zna</c:v>
                </c:pt>
              </c:strCache>
            </c:strRef>
          </c:cat>
          <c:val>
            <c:numRef>
              <c:f>'Odnos prema OI'!$I$17:$I$21</c:f>
              <c:numCache>
                <c:formatCode>General</c:formatCode>
                <c:ptCount val="5"/>
                <c:pt idx="0">
                  <c:v>22</c:v>
                </c:pt>
                <c:pt idx="1">
                  <c:v>44</c:v>
                </c:pt>
                <c:pt idx="2">
                  <c:v>24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1D-44A9-87A8-F4929E3B8371}"/>
            </c:ext>
          </c:extLst>
        </c:ser>
        <c:ser>
          <c:idx val="2"/>
          <c:order val="2"/>
          <c:tx>
            <c:strRef>
              <c:f>'Odnos prema OI'!$J$16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OI'!$G$17:$G$21</c:f>
              <c:strCache>
                <c:ptCount val="5"/>
                <c:pt idx="0">
                  <c:v>Uopšte ne</c:v>
                </c:pt>
                <c:pt idx="1">
                  <c:v>Uglavnom ne</c:v>
                </c:pt>
                <c:pt idx="2">
                  <c:v>Uglavnom da</c:v>
                </c:pt>
                <c:pt idx="3">
                  <c:v>Da, u potpunosti</c:v>
                </c:pt>
                <c:pt idx="4">
                  <c:v>Ne zna</c:v>
                </c:pt>
              </c:strCache>
            </c:strRef>
          </c:cat>
          <c:val>
            <c:numRef>
              <c:f>'Odnos prema OI'!$J$17:$J$21</c:f>
              <c:numCache>
                <c:formatCode>General</c:formatCode>
                <c:ptCount val="5"/>
                <c:pt idx="0">
                  <c:v>15</c:v>
                </c:pt>
                <c:pt idx="1">
                  <c:v>32</c:v>
                </c:pt>
                <c:pt idx="2">
                  <c:v>33</c:v>
                </c:pt>
                <c:pt idx="3">
                  <c:v>4</c:v>
                </c:pt>
                <c:pt idx="4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1D-44A9-87A8-F4929E3B8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365728"/>
        <c:axId val="237366288"/>
      </c:barChart>
      <c:catAx>
        <c:axId val="23736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7366288"/>
        <c:crosses val="autoZero"/>
        <c:auto val="1"/>
        <c:lblAlgn val="ctr"/>
        <c:lblOffset val="100"/>
        <c:noMultiLvlLbl val="0"/>
      </c:catAx>
      <c:valAx>
        <c:axId val="2373662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73657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+mj-lt"/>
        </a:defRPr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'Percepcija ZS'!$G$16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ZS'!$F$17:$F$20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ZS'!$G$17:$G$20</c:f>
              <c:numCache>
                <c:formatCode>General</c:formatCode>
                <c:ptCount val="4"/>
                <c:pt idx="0">
                  <c:v>10</c:v>
                </c:pt>
                <c:pt idx="1">
                  <c:v>26</c:v>
                </c:pt>
                <c:pt idx="2">
                  <c:v>61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22-4E4E-81FD-C2F890754726}"/>
            </c:ext>
          </c:extLst>
        </c:ser>
        <c:ser>
          <c:idx val="1"/>
          <c:order val="1"/>
          <c:tx>
            <c:strRef>
              <c:f>'Percepcija ZS'!$H$16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ZS'!$F$17:$F$20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ZS'!$H$17:$H$20</c:f>
              <c:numCache>
                <c:formatCode>General</c:formatCode>
                <c:ptCount val="4"/>
                <c:pt idx="0">
                  <c:v>11</c:v>
                </c:pt>
                <c:pt idx="1">
                  <c:v>44</c:v>
                </c:pt>
                <c:pt idx="2">
                  <c:v>44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22-4E4E-81FD-C2F890754726}"/>
            </c:ext>
          </c:extLst>
        </c:ser>
        <c:ser>
          <c:idx val="2"/>
          <c:order val="2"/>
          <c:tx>
            <c:strRef>
              <c:f>'Percepcija ZS'!$I$16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ZS'!$F$17:$F$20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ZS'!$I$17:$I$20</c:f>
              <c:numCache>
                <c:formatCode>General</c:formatCode>
                <c:ptCount val="4"/>
                <c:pt idx="0">
                  <c:v>13</c:v>
                </c:pt>
                <c:pt idx="1">
                  <c:v>55</c:v>
                </c:pt>
                <c:pt idx="2">
                  <c:v>30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D22-4E4E-81FD-C2F890754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386544"/>
        <c:axId val="241387104"/>
      </c:barChart>
      <c:catAx>
        <c:axId val="24138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1387104"/>
        <c:crosses val="autoZero"/>
        <c:auto val="1"/>
        <c:lblAlgn val="ctr"/>
        <c:lblOffset val="100"/>
        <c:noMultiLvlLbl val="0"/>
      </c:catAx>
      <c:valAx>
        <c:axId val="241387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1386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'Percepcija ZS'!$G$28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ZS'!$F$29:$F$32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ZS'!$G$29:$G$32</c:f>
              <c:numCache>
                <c:formatCode>General</c:formatCode>
                <c:ptCount val="4"/>
                <c:pt idx="0">
                  <c:v>1</c:v>
                </c:pt>
                <c:pt idx="1">
                  <c:v>12</c:v>
                </c:pt>
                <c:pt idx="2">
                  <c:v>80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AB-4B37-AFA5-15324006C042}"/>
            </c:ext>
          </c:extLst>
        </c:ser>
        <c:ser>
          <c:idx val="1"/>
          <c:order val="1"/>
          <c:tx>
            <c:strRef>
              <c:f>'Percepcija ZS'!$H$28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ZS'!$F$29:$F$32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ZS'!$H$29:$H$32</c:f>
              <c:numCache>
                <c:formatCode>General</c:formatCode>
                <c:ptCount val="4"/>
                <c:pt idx="0">
                  <c:v>4</c:v>
                </c:pt>
                <c:pt idx="1">
                  <c:v>18</c:v>
                </c:pt>
                <c:pt idx="2">
                  <c:v>74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AB-4B37-AFA5-15324006C042}"/>
            </c:ext>
          </c:extLst>
        </c:ser>
        <c:ser>
          <c:idx val="2"/>
          <c:order val="2"/>
          <c:tx>
            <c:strRef>
              <c:f>'Percepcija ZS'!$I$28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'Percepcija ZS'!$F$29:$F$32</c:f>
              <c:strCache>
                <c:ptCount val="4"/>
                <c:pt idx="0">
                  <c:v>Bolje</c:v>
                </c:pt>
                <c:pt idx="1">
                  <c:v>Isto</c:v>
                </c:pt>
                <c:pt idx="2">
                  <c:v>Lošije</c:v>
                </c:pt>
                <c:pt idx="3">
                  <c:v>Ne zna</c:v>
                </c:pt>
              </c:strCache>
            </c:strRef>
          </c:cat>
          <c:val>
            <c:numRef>
              <c:f>'Percepcija ZS'!$I$29:$I$32</c:f>
              <c:numCache>
                <c:formatCode>General</c:formatCode>
                <c:ptCount val="4"/>
                <c:pt idx="0">
                  <c:v>8</c:v>
                </c:pt>
                <c:pt idx="1">
                  <c:v>26</c:v>
                </c:pt>
                <c:pt idx="2">
                  <c:v>59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AB-4B37-AFA5-15324006C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391024"/>
        <c:axId val="241391584"/>
      </c:barChart>
      <c:catAx>
        <c:axId val="24139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1391584"/>
        <c:crosses val="autoZero"/>
        <c:auto val="1"/>
        <c:lblAlgn val="ctr"/>
        <c:lblOffset val="100"/>
        <c:noMultiLvlLbl val="0"/>
      </c:catAx>
      <c:valAx>
        <c:axId val="241391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13910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'Odnos prema OI'!$J$80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OI'!$I$81:$I$83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'Odnos prema OI'!$J$81:$J$83</c:f>
              <c:numCache>
                <c:formatCode>General</c:formatCode>
                <c:ptCount val="3"/>
                <c:pt idx="0">
                  <c:v>2.17</c:v>
                </c:pt>
                <c:pt idx="1">
                  <c:v>2.19</c:v>
                </c:pt>
                <c:pt idx="2">
                  <c:v>2.23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F4-48B3-9F7C-E73E64A19A3F}"/>
            </c:ext>
          </c:extLst>
        </c:ser>
        <c:ser>
          <c:idx val="1"/>
          <c:order val="1"/>
          <c:tx>
            <c:strRef>
              <c:f>'Odnos prema OI'!$K$80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OI'!$I$81:$I$83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'Odnos prema OI'!$K$81:$K$83</c:f>
              <c:numCache>
                <c:formatCode>General</c:formatCode>
                <c:ptCount val="3"/>
                <c:pt idx="0">
                  <c:v>2.4300000000000002</c:v>
                </c:pt>
                <c:pt idx="1">
                  <c:v>2.48</c:v>
                </c:pt>
                <c:pt idx="2" formatCode="0.00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F4-48B3-9F7C-E73E64A19A3F}"/>
            </c:ext>
          </c:extLst>
        </c:ser>
        <c:ser>
          <c:idx val="2"/>
          <c:order val="2"/>
          <c:tx>
            <c:strRef>
              <c:f>'Odnos prema OI'!$L$80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OI'!$I$81:$I$83</c:f>
              <c:strCache>
                <c:ptCount val="3"/>
                <c:pt idx="0">
                  <c:v>Vaša opština</c:v>
                </c:pt>
                <c:pt idx="1">
                  <c:v>Region u kom živite</c:v>
                </c:pt>
                <c:pt idx="2">
                  <c:v>Država u celini</c:v>
                </c:pt>
              </c:strCache>
            </c:strRef>
          </c:cat>
          <c:val>
            <c:numRef>
              <c:f>'Odnos prema OI'!$L$81:$L$83</c:f>
              <c:numCache>
                <c:formatCode>General</c:formatCode>
                <c:ptCount val="3"/>
                <c:pt idx="0">
                  <c:v>2.96</c:v>
                </c:pt>
                <c:pt idx="1">
                  <c:v>2.92</c:v>
                </c:pt>
                <c:pt idx="2">
                  <c:v>3.14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F4-48B3-9F7C-E73E64A19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369648"/>
        <c:axId val="237370208"/>
      </c:barChart>
      <c:catAx>
        <c:axId val="23736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7370208"/>
        <c:crosses val="autoZero"/>
        <c:auto val="1"/>
        <c:lblAlgn val="ctr"/>
        <c:lblOffset val="100"/>
        <c:noMultiLvlLbl val="0"/>
      </c:catAx>
      <c:valAx>
        <c:axId val="237370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7369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296144027058831"/>
          <c:y val="0.89284762256083272"/>
          <c:w val="0.49407711945882343"/>
          <c:h val="0.1071523774391672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+mj-lt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'Odnos prema OI'!$I$123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OI'!$H$124:$H$126</c:f>
              <c:strCache>
                <c:ptCount val="3"/>
                <c:pt idx="0">
                  <c:v>Zainteresovanost opštinskih službenika za pružanje boljih usluga</c:v>
                </c:pt>
                <c:pt idx="1">
                  <c:v>Rad opštinskih službi u celini</c:v>
                </c:pt>
                <c:pt idx="2">
                  <c:v>Rad opštinskog rukovodstva   </c:v>
                </c:pt>
              </c:strCache>
            </c:strRef>
          </c:cat>
          <c:val>
            <c:numRef>
              <c:f>'Odnos prema OI'!$I$124:$I$126</c:f>
              <c:numCache>
                <c:formatCode>General</c:formatCode>
                <c:ptCount val="3"/>
                <c:pt idx="0">
                  <c:v>2.78</c:v>
                </c:pt>
                <c:pt idx="1">
                  <c:v>2.77</c:v>
                </c:pt>
                <c:pt idx="2">
                  <c:v>2.66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FB-4A7F-9CD9-0A0A9194EE88}"/>
            </c:ext>
          </c:extLst>
        </c:ser>
        <c:ser>
          <c:idx val="1"/>
          <c:order val="1"/>
          <c:tx>
            <c:strRef>
              <c:f>'Odnos prema OI'!$J$123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rgbClr val="ED7D3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OI'!$H$124:$H$126</c:f>
              <c:strCache>
                <c:ptCount val="3"/>
                <c:pt idx="0">
                  <c:v>Zainteresovanost opštinskih službenika za pružanje boljih usluga</c:v>
                </c:pt>
                <c:pt idx="1">
                  <c:v>Rad opštinskih službi u celini</c:v>
                </c:pt>
                <c:pt idx="2">
                  <c:v>Rad opštinskog rukovodstva   </c:v>
                </c:pt>
              </c:strCache>
            </c:strRef>
          </c:cat>
          <c:val>
            <c:numRef>
              <c:f>'Odnos prema OI'!$J$124:$J$126</c:f>
              <c:numCache>
                <c:formatCode>General</c:formatCode>
                <c:ptCount val="3"/>
                <c:pt idx="0">
                  <c:v>3</c:v>
                </c:pt>
                <c:pt idx="1">
                  <c:v>2.97</c:v>
                </c:pt>
                <c:pt idx="2">
                  <c:v>2.87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FB-4A7F-9CD9-0A0A9194E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121952"/>
        <c:axId val="238122512"/>
      </c:barChart>
      <c:catAx>
        <c:axId val="23812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122512"/>
        <c:crosses val="autoZero"/>
        <c:auto val="1"/>
        <c:lblAlgn val="ctr"/>
        <c:lblOffset val="100"/>
        <c:noMultiLvlLbl val="0"/>
      </c:catAx>
      <c:valAx>
        <c:axId val="238122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1219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'Odnos prema OI'!$I$27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OI'!$H$28:$H$31</c:f>
              <c:strCache>
                <c:ptCount val="4"/>
                <c:pt idx="0">
                  <c:v>Predsednik opštine/gradonačelnik</c:v>
                </c:pt>
                <c:pt idx="1">
                  <c:v>Opštinska administracija, službenici</c:v>
                </c:pt>
                <c:pt idx="2">
                  <c:v>Skupština opštine</c:v>
                </c:pt>
                <c:pt idx="3">
                  <c:v>Opštinsko veće</c:v>
                </c:pt>
              </c:strCache>
            </c:strRef>
          </c:cat>
          <c:val>
            <c:numRef>
              <c:f>'Odnos prema OI'!$I$28:$I$31</c:f>
              <c:numCache>
                <c:formatCode>General</c:formatCode>
                <c:ptCount val="4"/>
                <c:pt idx="0">
                  <c:v>18</c:v>
                </c:pt>
                <c:pt idx="1">
                  <c:v>18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83-431A-9FA6-1487927B3DFA}"/>
            </c:ext>
          </c:extLst>
        </c:ser>
        <c:ser>
          <c:idx val="1"/>
          <c:order val="1"/>
          <c:tx>
            <c:strRef>
              <c:f>'Odnos prema OI'!$J$27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OI'!$H$28:$H$31</c:f>
              <c:strCache>
                <c:ptCount val="4"/>
                <c:pt idx="0">
                  <c:v>Predsednik opštine/gradonačelnik</c:v>
                </c:pt>
                <c:pt idx="1">
                  <c:v>Opštinska administracija, službenici</c:v>
                </c:pt>
                <c:pt idx="2">
                  <c:v>Skupština opštine</c:v>
                </c:pt>
                <c:pt idx="3">
                  <c:v>Opštinsko veće</c:v>
                </c:pt>
              </c:strCache>
            </c:strRef>
          </c:cat>
          <c:val>
            <c:numRef>
              <c:f>'Odnos prema OI'!$J$28:$J$31</c:f>
              <c:numCache>
                <c:formatCode>General</c:formatCode>
                <c:ptCount val="4"/>
                <c:pt idx="0">
                  <c:v>22</c:v>
                </c:pt>
                <c:pt idx="1">
                  <c:v>18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83-431A-9FA6-1487927B3DFA}"/>
            </c:ext>
          </c:extLst>
        </c:ser>
        <c:ser>
          <c:idx val="2"/>
          <c:order val="2"/>
          <c:tx>
            <c:strRef>
              <c:f>'Odnos prema OI'!$K$27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'Odnos prema OI'!$H$28:$H$31</c:f>
              <c:strCache>
                <c:ptCount val="4"/>
                <c:pt idx="0">
                  <c:v>Predsednik opštine/gradonačelnik</c:v>
                </c:pt>
                <c:pt idx="1">
                  <c:v>Opštinska administracija, službenici</c:v>
                </c:pt>
                <c:pt idx="2">
                  <c:v>Skupština opštine</c:v>
                </c:pt>
                <c:pt idx="3">
                  <c:v>Opštinsko veće</c:v>
                </c:pt>
              </c:strCache>
            </c:strRef>
          </c:cat>
          <c:val>
            <c:numRef>
              <c:f>'Odnos prema OI'!$K$28:$K$31</c:f>
              <c:numCache>
                <c:formatCode>General</c:formatCode>
                <c:ptCount val="4"/>
                <c:pt idx="0">
                  <c:v>27</c:v>
                </c:pt>
                <c:pt idx="1">
                  <c:v>24</c:v>
                </c:pt>
                <c:pt idx="2">
                  <c:v>21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883-431A-9FA6-1487927B3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125872"/>
        <c:axId val="238126432"/>
      </c:barChart>
      <c:catAx>
        <c:axId val="23812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8126432"/>
        <c:crosses val="autoZero"/>
        <c:auto val="1"/>
        <c:lblAlgn val="ctr"/>
        <c:lblOffset val="100"/>
        <c:noMultiLvlLbl val="0"/>
      </c:catAx>
      <c:valAx>
        <c:axId val="238126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125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'Kontakt gradjana sa OS'!$H$3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OS'!$G$4:$G$9</c:f>
              <c:strCache>
                <c:ptCount val="6"/>
                <c:pt idx="0">
                  <c:v>Bolje</c:v>
                </c:pt>
                <c:pt idx="1">
                  <c:v>Uglavnom bolje</c:v>
                </c:pt>
                <c:pt idx="2">
                  <c:v>Isto</c:v>
                </c:pt>
                <c:pt idx="3">
                  <c:v>Uglavnom lošije</c:v>
                </c:pt>
                <c:pt idx="4">
                  <c:v>Lošije</c:v>
                </c:pt>
                <c:pt idx="5">
                  <c:v>Ne zna</c:v>
                </c:pt>
              </c:strCache>
            </c:strRef>
          </c:cat>
          <c:val>
            <c:numRef>
              <c:f>'Kontakt gradjana sa OS'!$H$4:$H$9</c:f>
              <c:numCache>
                <c:formatCode>General</c:formatCode>
                <c:ptCount val="6"/>
                <c:pt idx="0">
                  <c:v>6</c:v>
                </c:pt>
                <c:pt idx="1">
                  <c:v>13</c:v>
                </c:pt>
                <c:pt idx="2">
                  <c:v>41</c:v>
                </c:pt>
                <c:pt idx="3">
                  <c:v>15</c:v>
                </c:pt>
                <c:pt idx="4">
                  <c:v>13</c:v>
                </c:pt>
                <c:pt idx="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9-4FC3-8578-7924DEE4DF64}"/>
            </c:ext>
          </c:extLst>
        </c:ser>
        <c:ser>
          <c:idx val="1"/>
          <c:order val="1"/>
          <c:tx>
            <c:strRef>
              <c:f>'Kontakt gradjana sa OS'!$I$3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OS'!$G$4:$G$9</c:f>
              <c:strCache>
                <c:ptCount val="6"/>
                <c:pt idx="0">
                  <c:v>Bolje</c:v>
                </c:pt>
                <c:pt idx="1">
                  <c:v>Uglavnom bolje</c:v>
                </c:pt>
                <c:pt idx="2">
                  <c:v>Isto</c:v>
                </c:pt>
                <c:pt idx="3">
                  <c:v>Uglavnom lošije</c:v>
                </c:pt>
                <c:pt idx="4">
                  <c:v>Lošije</c:v>
                </c:pt>
                <c:pt idx="5">
                  <c:v>Ne zna</c:v>
                </c:pt>
              </c:strCache>
            </c:strRef>
          </c:cat>
          <c:val>
            <c:numRef>
              <c:f>'Kontakt gradjana sa OS'!$I$4:$I$9</c:f>
              <c:numCache>
                <c:formatCode>General</c:formatCode>
                <c:ptCount val="6"/>
                <c:pt idx="0">
                  <c:v>5</c:v>
                </c:pt>
                <c:pt idx="1">
                  <c:v>11</c:v>
                </c:pt>
                <c:pt idx="2">
                  <c:v>52</c:v>
                </c:pt>
                <c:pt idx="3">
                  <c:v>13</c:v>
                </c:pt>
                <c:pt idx="4">
                  <c:v>9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F9-4FC3-8578-7924DEE4DF64}"/>
            </c:ext>
          </c:extLst>
        </c:ser>
        <c:ser>
          <c:idx val="2"/>
          <c:order val="2"/>
          <c:tx>
            <c:strRef>
              <c:f>'Kontakt gradjana sa OS'!$J$3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OS'!$G$4:$G$9</c:f>
              <c:strCache>
                <c:ptCount val="6"/>
                <c:pt idx="0">
                  <c:v>Bolje</c:v>
                </c:pt>
                <c:pt idx="1">
                  <c:v>Uglavnom bolje</c:v>
                </c:pt>
                <c:pt idx="2">
                  <c:v>Isto</c:v>
                </c:pt>
                <c:pt idx="3">
                  <c:v>Uglavnom lošije</c:v>
                </c:pt>
                <c:pt idx="4">
                  <c:v>Lošije</c:v>
                </c:pt>
                <c:pt idx="5">
                  <c:v>Ne zna</c:v>
                </c:pt>
              </c:strCache>
            </c:strRef>
          </c:cat>
          <c:val>
            <c:numRef>
              <c:f>'Kontakt gradjana sa OS'!$J$4:$J$9</c:f>
              <c:numCache>
                <c:formatCode>General</c:formatCode>
                <c:ptCount val="6"/>
                <c:pt idx="0">
                  <c:v>6</c:v>
                </c:pt>
                <c:pt idx="1">
                  <c:v>12</c:v>
                </c:pt>
                <c:pt idx="2">
                  <c:v>54</c:v>
                </c:pt>
                <c:pt idx="3">
                  <c:v>12</c:v>
                </c:pt>
                <c:pt idx="4">
                  <c:v>6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F9-4FC3-8578-7924DEE4D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855280"/>
        <c:axId val="238855840"/>
      </c:barChart>
      <c:catAx>
        <c:axId val="23885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855840"/>
        <c:crosses val="autoZero"/>
        <c:auto val="1"/>
        <c:lblAlgn val="ctr"/>
        <c:lblOffset val="100"/>
        <c:noMultiLvlLbl val="0"/>
      </c:catAx>
      <c:valAx>
        <c:axId val="238855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8552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'Kontakt gradjana sa OS'!$I$60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OS'!$H$61:$H$63</c:f>
              <c:strCache>
                <c:ptCount val="3"/>
                <c:pt idx="0">
                  <c:v>Poslovi mogu brzo da se obave</c:v>
                </c:pt>
                <c:pt idx="1">
                  <c:v>Mora da se pričeka, ne može sve odmah da se obavi, ali je prihvatljivo</c:v>
                </c:pt>
                <c:pt idx="2">
                  <c:v>Dosta se čeka i gubi vreme</c:v>
                </c:pt>
              </c:strCache>
            </c:strRef>
          </c:cat>
          <c:val>
            <c:numRef>
              <c:f>'Kontakt gradjana sa OS'!$I$61:$I$63</c:f>
              <c:numCache>
                <c:formatCode>General</c:formatCode>
                <c:ptCount val="3"/>
                <c:pt idx="0">
                  <c:v>27</c:v>
                </c:pt>
                <c:pt idx="1">
                  <c:v>51</c:v>
                </c:pt>
                <c:pt idx="2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69-482C-89D7-70C2F16D7239}"/>
            </c:ext>
          </c:extLst>
        </c:ser>
        <c:ser>
          <c:idx val="1"/>
          <c:order val="1"/>
          <c:tx>
            <c:strRef>
              <c:f>'Kontakt gradjana sa OS'!$J$60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OS'!$H$61:$H$63</c:f>
              <c:strCache>
                <c:ptCount val="3"/>
                <c:pt idx="0">
                  <c:v>Poslovi mogu brzo da se obave</c:v>
                </c:pt>
                <c:pt idx="1">
                  <c:v>Mora da se pričeka, ne može sve odmah da se obavi, ali je prihvatljivo</c:v>
                </c:pt>
                <c:pt idx="2">
                  <c:v>Dosta se čeka i gubi vreme</c:v>
                </c:pt>
              </c:strCache>
            </c:strRef>
          </c:cat>
          <c:val>
            <c:numRef>
              <c:f>'Kontakt gradjana sa OS'!$J$61:$J$63</c:f>
              <c:numCache>
                <c:formatCode>General</c:formatCode>
                <c:ptCount val="3"/>
                <c:pt idx="0">
                  <c:v>22</c:v>
                </c:pt>
                <c:pt idx="1">
                  <c:v>57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69-482C-89D7-70C2F16D7239}"/>
            </c:ext>
          </c:extLst>
        </c:ser>
        <c:ser>
          <c:idx val="2"/>
          <c:order val="2"/>
          <c:tx>
            <c:strRef>
              <c:f>'Kontakt gradjana sa OS'!$K$60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OS'!$H$61:$H$63</c:f>
              <c:strCache>
                <c:ptCount val="3"/>
                <c:pt idx="0">
                  <c:v>Poslovi mogu brzo da se obave</c:v>
                </c:pt>
                <c:pt idx="1">
                  <c:v>Mora da se pričeka, ne može sve odmah da se obavi, ali je prihvatljivo</c:v>
                </c:pt>
                <c:pt idx="2">
                  <c:v>Dosta se čeka i gubi vreme</c:v>
                </c:pt>
              </c:strCache>
            </c:strRef>
          </c:cat>
          <c:val>
            <c:numRef>
              <c:f>'Kontakt gradjana sa OS'!$K$61:$K$63</c:f>
              <c:numCache>
                <c:formatCode>General</c:formatCode>
                <c:ptCount val="3"/>
                <c:pt idx="0">
                  <c:v>35</c:v>
                </c:pt>
                <c:pt idx="1">
                  <c:v>46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69-482C-89D7-70C2F16D7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862000"/>
        <c:axId val="238860320"/>
      </c:barChart>
      <c:catAx>
        <c:axId val="23886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860320"/>
        <c:crosses val="autoZero"/>
        <c:auto val="1"/>
        <c:lblAlgn val="ctr"/>
        <c:lblOffset val="100"/>
        <c:noMultiLvlLbl val="0"/>
      </c:catAx>
      <c:valAx>
        <c:axId val="2388603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8620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'Kontakt gradjana sa OS'!$I$72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OS'!$H$73:$H$75</c:f>
              <c:strCache>
                <c:ptCount val="3"/>
                <c:pt idx="0">
                  <c:v>Obaveštavanje je dobro organizovano, uvek znam unapred gde da idem</c:v>
                </c:pt>
                <c:pt idx="1">
                  <c:v>Ne znam uvek, moram da pitam po nekoliko puta, ali mi je to prihvatljivo i očekivano</c:v>
                </c:pt>
                <c:pt idx="2">
                  <c:v>Vrlo je loše organizovano, nikada ne znam gde treba da idem</c:v>
                </c:pt>
              </c:strCache>
            </c:strRef>
          </c:cat>
          <c:val>
            <c:numRef>
              <c:f>'Kontakt gradjana sa OS'!$I$73:$I$75</c:f>
              <c:numCache>
                <c:formatCode>General</c:formatCode>
                <c:ptCount val="3"/>
                <c:pt idx="0">
                  <c:v>9</c:v>
                </c:pt>
                <c:pt idx="1">
                  <c:v>37</c:v>
                </c:pt>
                <c:pt idx="2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8B-4C79-AAAA-CEBF35A0A5D6}"/>
            </c:ext>
          </c:extLst>
        </c:ser>
        <c:ser>
          <c:idx val="1"/>
          <c:order val="1"/>
          <c:tx>
            <c:strRef>
              <c:f>'Kontakt gradjana sa OS'!$J$72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OS'!$H$73:$H$75</c:f>
              <c:strCache>
                <c:ptCount val="3"/>
                <c:pt idx="0">
                  <c:v>Obaveštavanje je dobro organizovano, uvek znam unapred gde da idem</c:v>
                </c:pt>
                <c:pt idx="1">
                  <c:v>Ne znam uvek, moram da pitam po nekoliko puta, ali mi je to prihvatljivo i očekivano</c:v>
                </c:pt>
                <c:pt idx="2">
                  <c:v>Vrlo je loše organizovano, nikada ne znam gde treba da idem</c:v>
                </c:pt>
              </c:strCache>
            </c:strRef>
          </c:cat>
          <c:val>
            <c:numRef>
              <c:f>'Kontakt gradjana sa OS'!$J$73:$J$75</c:f>
              <c:numCache>
                <c:formatCode>General</c:formatCode>
                <c:ptCount val="3"/>
                <c:pt idx="0">
                  <c:v>8</c:v>
                </c:pt>
                <c:pt idx="1">
                  <c:v>48</c:v>
                </c:pt>
                <c:pt idx="2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8B-4C79-AAAA-CEBF35A0A5D6}"/>
            </c:ext>
          </c:extLst>
        </c:ser>
        <c:ser>
          <c:idx val="2"/>
          <c:order val="2"/>
          <c:tx>
            <c:strRef>
              <c:f>'Kontakt gradjana sa OS'!$K$72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OS'!$H$73:$H$75</c:f>
              <c:strCache>
                <c:ptCount val="3"/>
                <c:pt idx="0">
                  <c:v>Obaveštavanje je dobro organizovano, uvek znam unapred gde da idem</c:v>
                </c:pt>
                <c:pt idx="1">
                  <c:v>Ne znam uvek, moram da pitam po nekoliko puta, ali mi je to prihvatljivo i očekivano</c:v>
                </c:pt>
                <c:pt idx="2">
                  <c:v>Vrlo je loše organizovano, nikada ne znam gde treba da idem</c:v>
                </c:pt>
              </c:strCache>
            </c:strRef>
          </c:cat>
          <c:val>
            <c:numRef>
              <c:f>'Kontakt gradjana sa OS'!$K$73:$K$75</c:f>
              <c:numCache>
                <c:formatCode>General</c:formatCode>
                <c:ptCount val="3"/>
                <c:pt idx="0">
                  <c:v>47</c:v>
                </c:pt>
                <c:pt idx="1">
                  <c:v>44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8B-4C79-AAAA-CEBF35A0A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24784"/>
        <c:axId val="170925344"/>
      </c:barChart>
      <c:catAx>
        <c:axId val="17092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925344"/>
        <c:crosses val="autoZero"/>
        <c:auto val="1"/>
        <c:lblAlgn val="ctr"/>
        <c:lblOffset val="100"/>
        <c:noMultiLvlLbl val="0"/>
      </c:catAx>
      <c:valAx>
        <c:axId val="170925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924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'Kontakt gradjana sa OS'!$H$98</c:f>
              <c:strCache>
                <c:ptCount val="1"/>
                <c:pt idx="0">
                  <c:v>ciklus 2010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OS'!$G$99:$G$101</c:f>
              <c:strCache>
                <c:ptCount val="3"/>
                <c:pt idx="0">
                  <c:v>Ne vidim tu nikakvih problema</c:v>
                </c:pt>
                <c:pt idx="1">
                  <c:v>Nije jednostavno, komplikovano je</c:v>
                </c:pt>
                <c:pt idx="2">
                  <c:v>Sve je to teško razumljivo</c:v>
                </c:pt>
              </c:strCache>
            </c:strRef>
          </c:cat>
          <c:val>
            <c:numRef>
              <c:f>'Kontakt gradjana sa OS'!$H$99:$H$101</c:f>
              <c:numCache>
                <c:formatCode>General</c:formatCode>
                <c:ptCount val="3"/>
                <c:pt idx="0">
                  <c:v>53</c:v>
                </c:pt>
                <c:pt idx="1">
                  <c:v>35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73-41BC-BC19-CCA7D115DDC0}"/>
            </c:ext>
          </c:extLst>
        </c:ser>
        <c:ser>
          <c:idx val="1"/>
          <c:order val="1"/>
          <c:tx>
            <c:strRef>
              <c:f>'Kontakt gradjana sa OS'!$I$98</c:f>
              <c:strCache>
                <c:ptCount val="1"/>
                <c:pt idx="0">
                  <c:v>ciklus 2013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OS'!$G$99:$G$101</c:f>
              <c:strCache>
                <c:ptCount val="3"/>
                <c:pt idx="0">
                  <c:v>Ne vidim tu nikakvih problema</c:v>
                </c:pt>
                <c:pt idx="1">
                  <c:v>Nije jednostavno, komplikovano je</c:v>
                </c:pt>
                <c:pt idx="2">
                  <c:v>Sve je to teško razumljivo</c:v>
                </c:pt>
              </c:strCache>
            </c:strRef>
          </c:cat>
          <c:val>
            <c:numRef>
              <c:f>'Kontakt gradjana sa OS'!$I$99:$I$101</c:f>
              <c:numCache>
                <c:formatCode>General</c:formatCode>
                <c:ptCount val="3"/>
                <c:pt idx="0">
                  <c:v>39</c:v>
                </c:pt>
                <c:pt idx="1">
                  <c:v>46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73-41BC-BC19-CCA7D115DDC0}"/>
            </c:ext>
          </c:extLst>
        </c:ser>
        <c:ser>
          <c:idx val="2"/>
          <c:order val="2"/>
          <c:tx>
            <c:strRef>
              <c:f>'Kontakt gradjana sa OS'!$J$98</c:f>
              <c:strCache>
                <c:ptCount val="1"/>
                <c:pt idx="0">
                  <c:v>ciklus 2017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'Kontakt gradjana sa OS'!$G$99:$G$101</c:f>
              <c:strCache>
                <c:ptCount val="3"/>
                <c:pt idx="0">
                  <c:v>Ne vidim tu nikakvih problema</c:v>
                </c:pt>
                <c:pt idx="1">
                  <c:v>Nije jednostavno, komplikovano je</c:v>
                </c:pt>
                <c:pt idx="2">
                  <c:v>Sve je to teško razumljivo</c:v>
                </c:pt>
              </c:strCache>
            </c:strRef>
          </c:cat>
          <c:val>
            <c:numRef>
              <c:f>'Kontakt gradjana sa OS'!$J$99:$J$101</c:f>
              <c:numCache>
                <c:formatCode>General</c:formatCode>
                <c:ptCount val="3"/>
                <c:pt idx="0">
                  <c:v>46</c:v>
                </c:pt>
                <c:pt idx="1">
                  <c:v>39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73-41BC-BC19-CCA7D115D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955120"/>
        <c:axId val="238955680"/>
      </c:barChart>
      <c:catAx>
        <c:axId val="23895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8955680"/>
        <c:crosses val="autoZero"/>
        <c:auto val="1"/>
        <c:lblAlgn val="ctr"/>
        <c:lblOffset val="100"/>
        <c:noMultiLvlLbl val="0"/>
      </c:catAx>
      <c:valAx>
        <c:axId val="238955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9551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F9A30D1-4704-4440-A002-D39BEEDCE6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15450C6-0CDA-424B-BA65-9FF10B861F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74382C-0876-4EDD-ACD7-6C18C2C24A28}" type="datetimeFigureOut">
              <a:rPr lang="en-US"/>
              <a:pPr>
                <a:defRPr/>
              </a:pPr>
              <a:t>1/31/2018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3A632415-E40A-42CD-A3FA-5D85560CB5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F4C65A36-071F-434E-B61C-912213126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755A868-BA84-4AE9-9127-9B5A1B8075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6BD3A9-DF51-4658-9FFB-BD6E2683B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6BDFE4B-D1D5-48EE-A3DC-7A7DB0FC80E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626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FE4B-D1D5-48EE-A3DC-7A7DB0FC80EA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4542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59CD4D-0B97-4E77-ACED-E34DEAB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0148F-00EC-4700-89A6-00C6B57748F0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E802AA-6744-4320-818D-DE5BC572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3D155C-09C5-43F5-83DC-410C6E4B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D44D6-1F34-4BBB-A203-2EDFFE22B52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1132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EDE5C0-0D17-4899-89E0-8695234E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847AF-B485-4890-B31E-5FE5B4753660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0B3DD9-C70F-4F15-9601-3B004464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9FDD2C-D447-4731-AFF4-78999DBF4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57A7E-B94A-4FC5-8299-0E63BBA7566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638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C967CE-BC3B-42F9-A974-8E045D86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47DC9-5DD7-40F4-8271-3F4F8248B7DC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597446-B5B0-4695-A154-B6DCA325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A5C71A-B6DF-480A-937C-2E26BA78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D9DB-10C8-4E06-AB3E-1F814C3F075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2912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3CE2C5-D0D9-4FCB-AFF3-5BE424353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B715-5A0F-4407-9522-C051D2AEC239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B7862FB-7945-4667-9AD3-334D4243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7945AF-8579-425F-9306-9A8C845A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05E9-A8EA-4FA2-B584-FC393D67D5B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5032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A3BCDC-2DA8-4F08-A630-E1509C2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FD91-C97E-43B2-8126-0812E71EF107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50749F-5C90-492A-B51E-43001813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F90D278-172A-4153-8528-22BAE7F4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B47C9-7F55-4BD5-A693-153D0D4D168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1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EBA6814-769E-4597-A788-E4E5CAFDC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9937-EB98-4163-9321-2F1362D967EB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D021D7F-F6E0-4CA8-9539-A8B6B8BB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574C04C-C7A3-4666-B42A-0446C034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7FEF-941C-414E-9673-0BF508A870C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6963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3B765C59-019D-456D-AE4C-C06C7C9C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EC568-767C-4785-A494-3154E7910137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E848A95-8AC4-4903-BB51-FEA2893B5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2D4ECDE5-340C-4005-BDB7-FD02F050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5D68-82E8-47D1-B14B-C6683595804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3511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A8A94C9A-E5F8-4071-AAC3-531A4985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AAFC4-F003-4AE9-BE5E-06610DD8A5F7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B6187101-E2C5-45D7-9AA9-F8045CF1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12A39A48-6EFC-479A-B69F-F5289F9E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74BF-86A2-4DF0-B4F3-DECDE3EB728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0719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0944A23C-FB6B-4E05-B232-18BD9A21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C783F-B981-4926-8FD3-E627FF36B73C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AB2FF381-B3A4-4D86-93CF-5595123C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7F334457-793A-49F5-8856-23FC4E32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57B2F-9BDC-4898-9ABE-EE2E201586A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040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A20968C-E663-4E03-9BF0-0546515E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036A-9580-4B91-A840-F449DD1D5B0E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A5963588-A79E-4B8F-B134-D18C8E7C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CA6FC68-29BB-4A83-AFB5-FCBFFFEE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7B577-2070-46DA-82AD-234F1D021A9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4637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E90A415-DC3D-4D88-A18F-175342CC7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5BE88-A7BC-4FA8-8360-1BD43C33D051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48B97E3-C8D8-46FB-88D7-2C507BF3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9F2792B-8A57-4CD0-AA81-28374235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2B027-186C-4FA7-9916-2A5B6F36CAF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3284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4D7BD231-4032-43BA-B9D4-E6666FDFF7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B9B7AC53-0052-4049-97D3-923524D8C4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D25D79B-E16C-4CAE-9C12-95EE433DE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107FF8-22B0-4440-A3C7-2884DE00E512}" type="datetimeFigureOut">
              <a:rPr lang="en-US"/>
              <a:pPr>
                <a:defRPr/>
              </a:pPr>
              <a:t>1/31/2018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56E245-1E12-4C29-AC37-0BBB661C8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82B958-AB69-428C-BD2E-B3E411C2A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497E570-88BF-478B-8144-B3BF4393D4F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lajd1.jpg">
            <a:extLst>
              <a:ext uri="{FF2B5EF4-FFF2-40B4-BE49-F238E27FC236}">
                <a16:creationId xmlns="" xmlns:a16="http://schemas.microsoft.com/office/drawing/2014/main" id="{715F5D44-D384-4899-BB9C-E7F48B06D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5429AF4-0EDA-459B-8AE2-565C56FE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657225"/>
            <a:ext cx="8377237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lnSpc>
                <a:spcPts val="7500"/>
              </a:lnSpc>
              <a:defRPr/>
            </a:pPr>
            <a:r>
              <a:rPr lang="x-none" sz="2100" b="1" dirty="0">
                <a:latin typeface="+mj-lt"/>
                <a:cs typeface="Calibri" panose="020F0502020204030204" pitchFamily="34" charset="0"/>
              </a:rPr>
              <a:t>ISTRAŽIVANJE JAVNOG MNJENJA</a:t>
            </a:r>
            <a:endParaRPr lang="sr-Latn-RS" sz="2100" b="1" dirty="0">
              <a:latin typeface="+mj-lt"/>
              <a:cs typeface="Calibri" panose="020F0502020204030204" pitchFamily="34" charset="0"/>
            </a:endParaRPr>
          </a:p>
          <a:p>
            <a:pPr algn="r" eaLnBrk="1" hangingPunct="1">
              <a:lnSpc>
                <a:spcPts val="7500"/>
              </a:lnSpc>
              <a:defRPr/>
            </a:pPr>
            <a:r>
              <a:rPr lang="sr-Latn-RS" sz="2100" b="1" dirty="0">
                <a:latin typeface="+mj-lt"/>
                <a:cs typeface="Calibri" panose="020F0502020204030204" pitchFamily="34" charset="0"/>
              </a:rPr>
              <a:t>ZADOVOLJSTVO GRAĐANA </a:t>
            </a:r>
          </a:p>
          <a:p>
            <a:pPr algn="r" eaLnBrk="1" hangingPunct="1">
              <a:lnSpc>
                <a:spcPts val="7500"/>
              </a:lnSpc>
              <a:defRPr/>
            </a:pPr>
            <a:r>
              <a:rPr lang="sr-Latn-RS" sz="2100" b="1" dirty="0">
                <a:latin typeface="+mj-lt"/>
                <a:cs typeface="Calibri" panose="020F0502020204030204" pitchFamily="34" charset="0"/>
              </a:rPr>
              <a:t>U 34 OPŠTINE/GRADA JUGA I JUGOZAPADA SRBIJE</a:t>
            </a:r>
            <a:r>
              <a:rPr lang="en-US" sz="6600" dirty="0"/>
              <a:t/>
            </a:r>
            <a:br>
              <a:rPr lang="en-US" sz="6600" dirty="0"/>
            </a:br>
            <a:endParaRPr lang="sr-Latn-RS" sz="6500" spc="-100" dirty="0">
              <a:solidFill>
                <a:srgbClr val="5577C3"/>
              </a:solidFill>
              <a:latin typeface="Arial Narrow" pitchFamily="34" charset="0"/>
              <a:cs typeface="Open Sans Condensed Light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9EE3273-95FB-4484-A06B-F32F7760D9B7}"/>
              </a:ext>
            </a:extLst>
          </p:cNvPr>
          <p:cNvSpPr txBox="1"/>
          <p:nvPr/>
        </p:nvSpPr>
        <p:spPr>
          <a:xfrm>
            <a:off x="6083300" y="4594225"/>
            <a:ext cx="25003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sr-Latn-RS" spc="-30" dirty="0">
                <a:solidFill>
                  <a:schemeClr val="bg1">
                    <a:lumMod val="50000"/>
                  </a:schemeClr>
                </a:solidFill>
              </a:rPr>
              <a:t>Beograd</a:t>
            </a:r>
            <a:r>
              <a:rPr lang="en-US" spc="-3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r-Latn-RS" spc="-30" dirty="0">
                <a:solidFill>
                  <a:schemeClr val="bg1">
                    <a:lumMod val="50000"/>
                  </a:schemeClr>
                </a:solidFill>
              </a:rPr>
              <a:t>26</a:t>
            </a:r>
            <a:r>
              <a:rPr lang="en-US" spc="-3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sr-Latn-RS" spc="-30" dirty="0">
                <a:solidFill>
                  <a:schemeClr val="bg1">
                    <a:lumMod val="50000"/>
                  </a:schemeClr>
                </a:solidFill>
              </a:rPr>
              <a:t>januar</a:t>
            </a:r>
            <a:r>
              <a:rPr lang="en-US" spc="-3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r-Latn-RS" spc="-30" dirty="0">
                <a:solidFill>
                  <a:schemeClr val="bg1">
                    <a:lumMod val="50000"/>
                  </a:schemeClr>
                </a:solidFill>
              </a:rPr>
              <a:t>2018.</a:t>
            </a:r>
            <a:endParaRPr lang="en-US" spc="-3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7" name="Picture 9">
            <a:extLst>
              <a:ext uri="{FF2B5EF4-FFF2-40B4-BE49-F238E27FC236}">
                <a16:creationId xmlns="" xmlns:a16="http://schemas.microsoft.com/office/drawing/2014/main" id="{4F21DCFC-90BA-4718-843C-49ACB866A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71438"/>
            <a:ext cx="1071563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1.jpg">
            <a:extLst>
              <a:ext uri="{FF2B5EF4-FFF2-40B4-BE49-F238E27FC236}">
                <a16:creationId xmlns="" xmlns:a16="http://schemas.microsoft.com/office/drawing/2014/main" id="{3FDD7631-69D9-48D5-9CA3-0EDC296E4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je u opštini dobro organizovano obaveštavanje?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E2F18EE3-ACC9-4D59-9CDA-4A8DD6ABBC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695592"/>
              </p:ext>
            </p:extLst>
          </p:nvPr>
        </p:nvGraphicFramePr>
        <p:xfrm>
          <a:off x="295422" y="1223888"/>
          <a:ext cx="8426547" cy="407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.jpg">
            <a:extLst>
              <a:ext uri="{FF2B5EF4-FFF2-40B4-BE49-F238E27FC236}">
                <a16:creationId xmlns="" xmlns:a16="http://schemas.microsoft.com/office/drawing/2014/main" id="{3CDE7BBA-503E-436B-BC56-993585926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Kako ocenjujete složenost (komplikovanost) ostvarivanja onog zbog čega dolazite u opštinu?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F89F5D4B-86DD-4C3C-9AB6-B97AAC7512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9622208"/>
              </p:ext>
            </p:extLst>
          </p:nvPr>
        </p:nvGraphicFramePr>
        <p:xfrm>
          <a:off x="211015" y="1368279"/>
          <a:ext cx="8637564" cy="369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1.jpg">
            <a:extLst>
              <a:ext uri="{FF2B5EF4-FFF2-40B4-BE49-F238E27FC236}">
                <a16:creationId xmlns="" xmlns:a16="http://schemas.microsoft.com/office/drawing/2014/main" id="{AF798968-E952-4D88-A797-9A5435A43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Šta Vam je najveća smetnja (prepreka) u komunikaciji sa opštinskom administracijom?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821A5AF8-C7A4-4D9C-87BE-9C2093320F78}"/>
              </a:ext>
            </a:extLst>
          </p:cNvPr>
          <p:cNvGraphicFramePr/>
          <p:nvPr/>
        </p:nvGraphicFramePr>
        <p:xfrm>
          <a:off x="450166" y="1223889"/>
          <a:ext cx="8004517" cy="4768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1.jpg">
            <a:extLst>
              <a:ext uri="{FF2B5EF4-FFF2-40B4-BE49-F238E27FC236}">
                <a16:creationId xmlns="" xmlns:a16="http://schemas.microsoft.com/office/drawing/2014/main" id="{E156E39C-A3A6-4B6D-A7A1-92EDD201D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ste nekada imali razloga/povoda da se žalite na rad nekog službenika Opštine/Grada?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="" xmlns:a16="http://schemas.microsoft.com/office/drawing/2014/main" id="{97AB1BA4-4CFD-4D66-8538-E4DB8DAD0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7860399"/>
              </p:ext>
            </p:extLst>
          </p:nvPr>
        </p:nvGraphicFramePr>
        <p:xfrm>
          <a:off x="182880" y="1439863"/>
          <a:ext cx="8665699" cy="356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1.jpg">
            <a:extLst>
              <a:ext uri="{FF2B5EF4-FFF2-40B4-BE49-F238E27FC236}">
                <a16:creationId xmlns="" xmlns:a16="http://schemas.microsoft.com/office/drawing/2014/main" id="{1B119310-B968-4544-AFBE-0032D35AA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ste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ili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niste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koristili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neku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vezu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ili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poznanstvo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da bi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lakše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obavili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neke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stvari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u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opštini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F4A0667A-E0D2-4EE3-A44F-B6D20FB753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6866763"/>
              </p:ext>
            </p:extLst>
          </p:nvPr>
        </p:nvGraphicFramePr>
        <p:xfrm>
          <a:off x="165077" y="1237957"/>
          <a:ext cx="8843938" cy="436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1.jpg">
            <a:extLst>
              <a:ext uri="{FF2B5EF4-FFF2-40B4-BE49-F238E27FC236}">
                <a16:creationId xmlns="" xmlns:a16="http://schemas.microsoft.com/office/drawing/2014/main" id="{FCB6AEA4-EE3A-4041-BF73-EFC816ED0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Koja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privredna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oblast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treba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da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bude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osnov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budućeg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ekonomskog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razvoja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Vaše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opštine?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A11B8932-A3DF-4CF9-AFB9-1DF511EC99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1109979"/>
              </p:ext>
            </p:extLst>
          </p:nvPr>
        </p:nvGraphicFramePr>
        <p:xfrm>
          <a:off x="295420" y="1089157"/>
          <a:ext cx="8454685" cy="553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1.jpg">
            <a:extLst>
              <a:ext uri="{FF2B5EF4-FFF2-40B4-BE49-F238E27FC236}">
                <a16:creationId xmlns="" xmlns:a16="http://schemas.microsoft.com/office/drawing/2014/main" id="{41088F6D-8D4D-4BA7-A602-A4EF91018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Šta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od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navedenog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treba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da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bude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oblast u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koju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se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najviše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ulaže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u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opštini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147D8E91-4E78-43CC-9C00-99D2645CD3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368038"/>
              </p:ext>
            </p:extLst>
          </p:nvPr>
        </p:nvGraphicFramePr>
        <p:xfrm>
          <a:off x="330198" y="1103778"/>
          <a:ext cx="8363636" cy="553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1.jpg">
            <a:extLst>
              <a:ext uri="{FF2B5EF4-FFF2-40B4-BE49-F238E27FC236}">
                <a16:creationId xmlns="" xmlns:a16="http://schemas.microsoft.com/office/drawing/2014/main" id="{E65211C7-35C3-4A9D-922E-30C2FD1ED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znate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koji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su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budžetski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prioriteti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(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kakva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je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raspodela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budžeta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)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Vaše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lokalne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vlasti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da li se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slažete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njima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9EBFD4DC-5FD4-44B6-B536-5EB9EA9D34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1473611"/>
              </p:ext>
            </p:extLst>
          </p:nvPr>
        </p:nvGraphicFramePr>
        <p:xfrm>
          <a:off x="271767" y="1410285"/>
          <a:ext cx="8737248" cy="403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1.jpg">
            <a:extLst>
              <a:ext uri="{FF2B5EF4-FFF2-40B4-BE49-F238E27FC236}">
                <a16:creationId xmlns="" xmlns:a16="http://schemas.microsoft.com/office/drawing/2014/main" id="{8B8D8598-E59B-41D3-B80C-AFC0F2E9D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Prosečna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ocena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ekonomske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situacije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62097193-B8CF-4A5C-A0D2-A17378AE38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7005484"/>
              </p:ext>
            </p:extLst>
          </p:nvPr>
        </p:nvGraphicFramePr>
        <p:xfrm>
          <a:off x="414997" y="1046163"/>
          <a:ext cx="8314006" cy="384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1.jpg">
            <a:extLst>
              <a:ext uri="{FF2B5EF4-FFF2-40B4-BE49-F238E27FC236}">
                <a16:creationId xmlns="" xmlns:a16="http://schemas.microsoft.com/office/drawing/2014/main" id="{4AC2E7F0-C0FB-4720-B110-377EC5DFF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lokalna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samouprava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dovoljno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čini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da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podstakne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razvoj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privatnog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en-US" altLang="en-US" sz="21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preduzetništva</a:t>
            </a:r>
            <a:r>
              <a:rPr lang="en-U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4F491D34-5611-42CB-9FFE-32D134B00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8354"/>
              </p:ext>
            </p:extLst>
          </p:nvPr>
        </p:nvGraphicFramePr>
        <p:xfrm>
          <a:off x="1" y="1439863"/>
          <a:ext cx="9144001" cy="421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1869">
                  <a:extLst>
                    <a:ext uri="{9D8B030D-6E8A-4147-A177-3AD203B41FA5}">
                      <a16:colId xmlns="" xmlns:a16="http://schemas.microsoft.com/office/drawing/2014/main" val="3129940391"/>
                    </a:ext>
                  </a:extLst>
                </a:gridCol>
                <a:gridCol w="669133">
                  <a:extLst>
                    <a:ext uri="{9D8B030D-6E8A-4147-A177-3AD203B41FA5}">
                      <a16:colId xmlns="" xmlns:a16="http://schemas.microsoft.com/office/drawing/2014/main" val="229732147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3286728303"/>
                    </a:ext>
                  </a:extLst>
                </a:gridCol>
                <a:gridCol w="717452">
                  <a:extLst>
                    <a:ext uri="{9D8B030D-6E8A-4147-A177-3AD203B41FA5}">
                      <a16:colId xmlns="" xmlns:a16="http://schemas.microsoft.com/office/drawing/2014/main" val="3439694690"/>
                    </a:ext>
                  </a:extLst>
                </a:gridCol>
                <a:gridCol w="682697">
                  <a:extLst>
                    <a:ext uri="{9D8B030D-6E8A-4147-A177-3AD203B41FA5}">
                      <a16:colId xmlns="" xmlns:a16="http://schemas.microsoft.com/office/drawing/2014/main" val="2566799612"/>
                    </a:ext>
                  </a:extLst>
                </a:gridCol>
                <a:gridCol w="599154">
                  <a:extLst>
                    <a:ext uri="{9D8B030D-6E8A-4147-A177-3AD203B41FA5}">
                      <a16:colId xmlns="" xmlns:a16="http://schemas.microsoft.com/office/drawing/2014/main" val="4120130125"/>
                    </a:ext>
                  </a:extLst>
                </a:gridCol>
                <a:gridCol w="599154">
                  <a:extLst>
                    <a:ext uri="{9D8B030D-6E8A-4147-A177-3AD203B41FA5}">
                      <a16:colId xmlns="" xmlns:a16="http://schemas.microsoft.com/office/drawing/2014/main" val="1396575148"/>
                    </a:ext>
                  </a:extLst>
                </a:gridCol>
                <a:gridCol w="599154">
                  <a:extLst>
                    <a:ext uri="{9D8B030D-6E8A-4147-A177-3AD203B41FA5}">
                      <a16:colId xmlns="" xmlns:a16="http://schemas.microsoft.com/office/drawing/2014/main" val="1609075301"/>
                    </a:ext>
                  </a:extLst>
                </a:gridCol>
                <a:gridCol w="599154">
                  <a:extLst>
                    <a:ext uri="{9D8B030D-6E8A-4147-A177-3AD203B41FA5}">
                      <a16:colId xmlns="" xmlns:a16="http://schemas.microsoft.com/office/drawing/2014/main" val="2235808254"/>
                    </a:ext>
                  </a:extLst>
                </a:gridCol>
                <a:gridCol w="599154">
                  <a:extLst>
                    <a:ext uri="{9D8B030D-6E8A-4147-A177-3AD203B41FA5}">
                      <a16:colId xmlns="" xmlns:a16="http://schemas.microsoft.com/office/drawing/2014/main" val="3128251252"/>
                    </a:ext>
                  </a:extLst>
                </a:gridCol>
                <a:gridCol w="682518">
                  <a:extLst>
                    <a:ext uri="{9D8B030D-6E8A-4147-A177-3AD203B41FA5}">
                      <a16:colId xmlns="" xmlns:a16="http://schemas.microsoft.com/office/drawing/2014/main" val="1103063913"/>
                    </a:ext>
                  </a:extLst>
                </a:gridCol>
                <a:gridCol w="703385">
                  <a:extLst>
                    <a:ext uri="{9D8B030D-6E8A-4147-A177-3AD203B41FA5}">
                      <a16:colId xmlns="" xmlns:a16="http://schemas.microsoft.com/office/drawing/2014/main" val="4277597108"/>
                    </a:ext>
                  </a:extLst>
                </a:gridCol>
                <a:gridCol w="759657">
                  <a:extLst>
                    <a:ext uri="{9D8B030D-6E8A-4147-A177-3AD203B41FA5}">
                      <a16:colId xmlns="" xmlns:a16="http://schemas.microsoft.com/office/drawing/2014/main" val="3819031926"/>
                    </a:ext>
                  </a:extLst>
                </a:gridCol>
              </a:tblGrid>
              <a:tr h="1415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Tabela 1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U oblasti obezbeđivanja početnog kapitala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U oblasti informisanja i edukacija ljudi za pokretanje privatnog biznisa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U reformi propisa i procedura za dobijanja dozvola 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U oblasti infrastrukture (pravljnje industrijske zone, tehnoloških parkova...)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5148131"/>
                  </a:ext>
                </a:extLst>
              </a:tr>
              <a:tr h="566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Istraživački ciklus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ciklus 2010</a:t>
                      </a:r>
                      <a:endParaRPr lang="sr-Latn-RS" sz="1400" b="1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2013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2017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ciklus 2010</a:t>
                      </a:r>
                      <a:endParaRPr lang="sr-Latn-RS" sz="1400" b="1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2013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2017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ciklus 2010</a:t>
                      </a:r>
                      <a:endParaRPr lang="sr-Latn-RS" sz="1400" b="1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2013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2017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ciklus 2010</a:t>
                      </a:r>
                      <a:endParaRPr lang="sr-Latn-RS" sz="1400" b="1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2013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noProof="1">
                          <a:effectLst/>
                          <a:latin typeface="+mj-lt"/>
                        </a:rPr>
                        <a:t>ciklus 2017</a:t>
                      </a:r>
                      <a:endParaRPr lang="sr-Latn-RS" sz="1400" b="1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5619129"/>
                  </a:ext>
                </a:extLst>
              </a:tr>
              <a:tr h="566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Ne čini, može mnogo više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48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40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44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35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55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37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47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48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39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1834992"/>
                  </a:ext>
                </a:extLst>
              </a:tr>
              <a:tr h="566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Čini onoliko koliko može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26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33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28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37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34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33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23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32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4015608"/>
                  </a:ext>
                </a:extLst>
              </a:tr>
              <a:tr h="580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Čini dovoljno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7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6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8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4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8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5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7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9047425"/>
                  </a:ext>
                </a:extLst>
              </a:tr>
              <a:tr h="5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Ne zna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22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20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22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20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7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22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sr-Latn-RS" sz="1400" noProof="1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24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noProof="1">
                          <a:effectLst/>
                          <a:latin typeface="+mj-lt"/>
                        </a:rPr>
                        <a:t>22</a:t>
                      </a:r>
                      <a:endParaRPr lang="sr-Latn-RS" sz="1400" noProof="1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9321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1.jpg">
            <a:extLst>
              <a:ext uri="{FF2B5EF4-FFF2-40B4-BE49-F238E27FC236}">
                <a16:creationId xmlns="" xmlns:a16="http://schemas.microsoft.com/office/drawing/2014/main" id="{7AD994E1-78A0-462B-9170-03469A84B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6">
            <a:extLst>
              <a:ext uri="{FF2B5EF4-FFF2-40B4-BE49-F238E27FC236}">
                <a16:creationId xmlns="" xmlns:a16="http://schemas.microsoft.com/office/drawing/2014/main" id="{4B522FF6-EA9F-4D99-8248-EE5576C31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315913"/>
            <a:ext cx="17049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rgbClr val="5D88BB"/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Metodologija</a:t>
            </a:r>
            <a:endParaRPr lang="en-US" altLang="en-US" sz="2100" dirty="0">
              <a:solidFill>
                <a:srgbClr val="5D88BB"/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D8D9D26-6993-41FA-B992-68B49702672A}"/>
              </a:ext>
            </a:extLst>
          </p:cNvPr>
          <p:cNvGraphicFramePr>
            <a:graphicFrameLocks noGrp="1"/>
          </p:cNvGraphicFramePr>
          <p:nvPr/>
        </p:nvGraphicFramePr>
        <p:xfrm>
          <a:off x="211138" y="1047750"/>
          <a:ext cx="8797926" cy="549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8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98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Istraživanje realizovali</a:t>
                      </a:r>
                      <a:endParaRPr lang="sr-Latn-R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Agencija za istraživanje javnog mnjenja CeSID i Razvojni  program Evropski PROGRES 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Terenski rad</a:t>
                      </a:r>
                      <a:endParaRPr lang="sr-Latn-R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 periodu između 21. oktobra. i 6. novembra 2017. godine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 i veličina uzorka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Slučajni, reprezentativni uzorak od 8.256 punoletnih građana 34 opštine/grada 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Okvir uzorka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Teritorija biračkog mesta kao najpouzdanija registarska jedinica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8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Odabir domaćinstva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Slučajno uzorkovanje bez zamene – u okviru biračkog mesta, svaka druga kućna adresa od nasumično odabrane početne tačke 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82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Odabir ispitanika u okviru domaćinstva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Slučajno uzorkovanje bez zamene – izbor ispitanika metodom “prvog rođendana” punoletnih članova domaćinstva, u odnosu na dan anketiranja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Istraživačka tehnika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„Licem u lice“ u okviru domaćinstva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0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Istraživački instrument</a:t>
                      </a:r>
                      <a:endParaRPr lang="sr-Latn-R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Upitnik od 95 pitanja</a:t>
                      </a:r>
                      <a:endParaRPr lang="sr-Latn-RS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79" marR="6857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129" name="Picture 9">
            <a:extLst>
              <a:ext uri="{FF2B5EF4-FFF2-40B4-BE49-F238E27FC236}">
                <a16:creationId xmlns="" xmlns:a16="http://schemas.microsoft.com/office/drawing/2014/main" id="{F0C6BDC7-D6C3-4B33-B8D0-9556CC7EA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71438"/>
            <a:ext cx="1071563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1.jpg">
            <a:extLst>
              <a:ext uri="{FF2B5EF4-FFF2-40B4-BE49-F238E27FC236}">
                <a16:creationId xmlns="" xmlns:a16="http://schemas.microsoft.com/office/drawing/2014/main" id="{DB15932B-4619-4C3E-B6CC-4665A3099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se osećate bezbedno (sigurno) u mestu u kom živite?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EA19AA50-415D-40AC-9FE8-18360F5BF8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48728"/>
              </p:ext>
            </p:extLst>
          </p:nvPr>
        </p:nvGraphicFramePr>
        <p:xfrm>
          <a:off x="281355" y="1181686"/>
          <a:ext cx="8567224" cy="396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1.jpg">
            <a:extLst>
              <a:ext uri="{FF2B5EF4-FFF2-40B4-BE49-F238E27FC236}">
                <a16:creationId xmlns="" xmlns:a16="http://schemas.microsoft.com/office/drawing/2014/main" id="{A82FD40C-D755-4CBD-AF78-3A3AAF04A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Zbog čega se osećate nebezbedno?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BC34A42C-0960-4597-997C-A50F545D4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2180889"/>
              </p:ext>
            </p:extLst>
          </p:nvPr>
        </p:nvGraphicFramePr>
        <p:xfrm>
          <a:off x="154745" y="1178181"/>
          <a:ext cx="8854269" cy="430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 descr="1.jpg">
            <a:extLst>
              <a:ext uri="{FF2B5EF4-FFF2-40B4-BE49-F238E27FC236}">
                <a16:creationId xmlns="" xmlns:a16="http://schemas.microsoft.com/office/drawing/2014/main" id="{AAD8EBE3-41C0-4D66-B52A-FF8455A40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Kako živite trenutno Vi i Vaša porodica?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AB55E061-66C2-4780-9198-285C1C0066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9113055"/>
              </p:ext>
            </p:extLst>
          </p:nvPr>
        </p:nvGraphicFramePr>
        <p:xfrm>
          <a:off x="126609" y="1294227"/>
          <a:ext cx="8721970" cy="4065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Kada uporedite Vaše stanje sa onim od pre 3 godina, da li sada živite bolje, isto ili lošije?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8E70E8E2-8B1B-4C5C-B061-61E92D6253E6}"/>
              </a:ext>
            </a:extLst>
          </p:cNvPr>
          <p:cNvGraphicFramePr/>
          <p:nvPr/>
        </p:nvGraphicFramePr>
        <p:xfrm>
          <a:off x="267286" y="1368280"/>
          <a:ext cx="8356209" cy="363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1.jpg">
            <a:extLst>
              <a:ext uri="{FF2B5EF4-FFF2-40B4-BE49-F238E27FC236}">
                <a16:creationId xmlns="" xmlns:a16="http://schemas.microsoft.com/office/drawing/2014/main" id="{EEFF6FF4-30C9-4EB6-81D6-90EEB0D47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se u Vašoj opštini živi bolje, isto ili lošije nego u drugim opštinama u Srbiji?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A63FE36D-A1D5-4D01-8EE3-8AB4E27888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4390119"/>
              </p:ext>
            </p:extLst>
          </p:nvPr>
        </p:nvGraphicFramePr>
        <p:xfrm>
          <a:off x="196948" y="1223889"/>
          <a:ext cx="8651631" cy="4093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9945" y="53975"/>
            <a:ext cx="47847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Opštine i okruzi obuhvaćeni istraživanjem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pic>
        <p:nvPicPr>
          <p:cNvPr id="6" name="Picture 4" descr="Slajd2.jpg">
            <a:extLst>
              <a:ext uri="{FF2B5EF4-FFF2-40B4-BE49-F238E27FC236}">
                <a16:creationId xmlns="" xmlns:a16="http://schemas.microsoft.com/office/drawing/2014/main" id="{960A37F6-7867-4DD7-B2E5-B50A2D586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75"/>
            <a:ext cx="9144000" cy="62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1.jpg">
            <a:extLst>
              <a:ext uri="{FF2B5EF4-FFF2-40B4-BE49-F238E27FC236}">
                <a16:creationId xmlns="" xmlns:a16="http://schemas.microsoft.com/office/drawing/2014/main" id="{90145E57-47D1-4750-B67D-D8FCDA4C3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395288"/>
            <a:ext cx="71262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smatrate da ste dovoljno informisani o radu Vaše opštine?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C10E7445-9335-4626-8EE0-9830CC99F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9099776"/>
              </p:ext>
            </p:extLst>
          </p:nvPr>
        </p:nvGraphicFramePr>
        <p:xfrm>
          <a:off x="98474" y="1206502"/>
          <a:ext cx="8910589" cy="420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241300"/>
            <a:ext cx="71548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lokalna vlast vodi računa o građanima i pruža usluge adekvatne njihovim potrebama?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7E8CD7E6-7182-40C1-B9A5-6CC2B9A9A5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096601"/>
              </p:ext>
            </p:extLst>
          </p:nvPr>
        </p:nvGraphicFramePr>
        <p:xfrm>
          <a:off x="140677" y="1322362"/>
          <a:ext cx="8665698" cy="399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1.jpg">
            <a:extLst>
              <a:ext uri="{FF2B5EF4-FFF2-40B4-BE49-F238E27FC236}">
                <a16:creationId xmlns="" xmlns:a16="http://schemas.microsoft.com/office/drawing/2014/main" id="{15F23D84-E5F5-4050-8B3A-93F327814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Prosečna ocena političke situacije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FFAF0494-216E-4B3B-96CE-E19F66920B67}"/>
              </a:ext>
            </a:extLst>
          </p:cNvPr>
          <p:cNvGraphicFramePr/>
          <p:nvPr/>
        </p:nvGraphicFramePr>
        <p:xfrm>
          <a:off x="232223" y="1280162"/>
          <a:ext cx="8419408" cy="4023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1.jpg">
            <a:extLst>
              <a:ext uri="{FF2B5EF4-FFF2-40B4-BE49-F238E27FC236}">
                <a16:creationId xmlns="" xmlns:a16="http://schemas.microsoft.com/office/drawing/2014/main" id="{4D5F8793-81EE-4474-A58B-9FCA7C4BC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171450"/>
            <a:ext cx="72739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</a:t>
            </a: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Prosečna ocena rada opšti</a:t>
            </a: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n</a:t>
            </a: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skog rukovodstva</a:t>
            </a: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 i poverenje u opštinske službe/institucije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9C92E311-AD67-4E6C-B20B-D18EF2E10DBD}"/>
              </a:ext>
            </a:extLst>
          </p:cNvPr>
          <p:cNvGraphicFramePr/>
          <p:nvPr/>
        </p:nvGraphicFramePr>
        <p:xfrm>
          <a:off x="0" y="1116486"/>
          <a:ext cx="5978769" cy="2806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="" xmlns:a16="http://schemas.microsoft.com/office/drawing/2014/main" id="{CF322A58-8F3F-44F0-9D94-42460496A13F}"/>
              </a:ext>
            </a:extLst>
          </p:cNvPr>
          <p:cNvGraphicFramePr/>
          <p:nvPr/>
        </p:nvGraphicFramePr>
        <p:xfrm>
          <a:off x="1736018" y="3922551"/>
          <a:ext cx="7272997" cy="2935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Arrow: Left 2">
            <a:extLst>
              <a:ext uri="{FF2B5EF4-FFF2-40B4-BE49-F238E27FC236}">
                <a16:creationId xmlns="" xmlns:a16="http://schemas.microsoft.com/office/drawing/2014/main" id="{00278C84-55F3-4DE0-B2B3-0537E937777F}"/>
              </a:ext>
            </a:extLst>
          </p:cNvPr>
          <p:cNvSpPr/>
          <p:nvPr/>
        </p:nvSpPr>
        <p:spPr>
          <a:xfrm>
            <a:off x="6765925" y="1223963"/>
            <a:ext cx="2243138" cy="93503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r-Latn-RS" sz="1400" dirty="0">
                <a:solidFill>
                  <a:schemeClr val="bg1"/>
                </a:solidFill>
                <a:latin typeface="+mj-lt"/>
              </a:rPr>
              <a:t>Prosečna ocena rada opštinskog rukovodstva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="" xmlns:a16="http://schemas.microsoft.com/office/drawing/2014/main" id="{29DECF28-6BB1-4826-98D3-7BAF32B7062C}"/>
              </a:ext>
            </a:extLst>
          </p:cNvPr>
          <p:cNvSpPr/>
          <p:nvPr/>
        </p:nvSpPr>
        <p:spPr>
          <a:xfrm>
            <a:off x="134938" y="4129088"/>
            <a:ext cx="1778000" cy="7953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r-Latn-RS" sz="1400" dirty="0">
                <a:latin typeface="+mj-lt"/>
              </a:rPr>
              <a:t>Poverenje u institucije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1.jpg">
            <a:extLst>
              <a:ext uri="{FF2B5EF4-FFF2-40B4-BE49-F238E27FC236}">
                <a16:creationId xmlns="" xmlns:a16="http://schemas.microsoft.com/office/drawing/2014/main" id="{B009C154-E5D8-4C06-BC44-A6218CAC9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Da li opštinske službe funkcionišu bolje, isto ili lošije u odnosu na period od pre tri godine?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6C5A409-25A8-4145-9C9B-BC97B1E7F9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481714"/>
              </p:ext>
            </p:extLst>
          </p:nvPr>
        </p:nvGraphicFramePr>
        <p:xfrm>
          <a:off x="0" y="1439863"/>
          <a:ext cx="9009063" cy="4074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1.jpg">
            <a:extLst>
              <a:ext uri="{FF2B5EF4-FFF2-40B4-BE49-F238E27FC236}">
                <a16:creationId xmlns="" xmlns:a16="http://schemas.microsoft.com/office/drawing/2014/main" id="{3CAC2559-5667-4F3A-BE7C-9ABD028C9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>
            <a:extLst>
              <a:ext uri="{FF2B5EF4-FFF2-40B4-BE49-F238E27FC236}">
                <a16:creationId xmlns="" xmlns:a16="http://schemas.microsoft.com/office/drawing/2014/main" id="{48ABEA69-DDF3-4DEA-93D2-6F1E70D53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350838"/>
            <a:ext cx="7273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r-Latn-RS" altLang="en-US" sz="2100" dirty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itchFamily="2" charset="0"/>
                <a:cs typeface="Arial" panose="020B0604020202020204" pitchFamily="34" charset="0"/>
              </a:rPr>
              <a:t>Koliko brzo možete u opštini da obavite nešto kada odete?</a:t>
            </a:r>
            <a:endParaRPr lang="en-US" altLang="en-US" sz="2100" dirty="0">
              <a:solidFill>
                <a:schemeClr val="accent1">
                  <a:lumMod val="75000"/>
                </a:schemeClr>
              </a:solidFill>
              <a:latin typeface="+mj-lt"/>
              <a:ea typeface="Roboto Condensed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A9BD3AC5-DCE4-418B-A55E-97B8AA6C8F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7001667"/>
              </p:ext>
            </p:extLst>
          </p:nvPr>
        </p:nvGraphicFramePr>
        <p:xfrm>
          <a:off x="267286" y="1117601"/>
          <a:ext cx="8581293" cy="4145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557</Words>
  <Application>Microsoft Office PowerPoint</Application>
  <PresentationFormat>On-screen Show (4:3)</PresentationFormat>
  <Paragraphs>116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MS PGothic</vt:lpstr>
      <vt:lpstr>MS PGothic</vt:lpstr>
      <vt:lpstr>Arial</vt:lpstr>
      <vt:lpstr>Arial Narrow</vt:lpstr>
      <vt:lpstr>Calibri</vt:lpstr>
      <vt:lpstr>Open Sans Condensed Light</vt:lpstr>
      <vt:lpstr>Roboto Condensed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Radetic</dc:creator>
  <cp:lastModifiedBy>Marija RADULOVIC</cp:lastModifiedBy>
  <cp:revision>210</cp:revision>
  <dcterms:created xsi:type="dcterms:W3CDTF">2014-10-24T09:50:51Z</dcterms:created>
  <dcterms:modified xsi:type="dcterms:W3CDTF">2018-01-31T14:33:00Z</dcterms:modified>
</cp:coreProperties>
</file>